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768" autoAdjust="0"/>
  </p:normalViewPr>
  <p:slideViewPr>
    <p:cSldViewPr>
      <p:cViewPr varScale="1">
        <p:scale>
          <a:sx n="85" d="100"/>
          <a:sy n="85" d="100"/>
        </p:scale>
        <p:origin x="-11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duotone>
              <a:schemeClr val="bg2"/>
              <a:srgbClr val="FFF1C1"/>
            </a:duotone>
            <a:lum bright="-10000" contrast="-40000"/>
          </a:blip>
          <a:stretch>
            <a:fillRect/>
          </a:stretch>
        </p:blipFill>
        <p:spPr>
          <a:xfrm>
            <a:off x="1" y="5214950"/>
            <a:ext cx="1472173" cy="16430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4422"/>
            <a:ext cx="7772400" cy="1470025"/>
          </a:xfrm>
        </p:spPr>
        <p:txBody>
          <a:bodyPr/>
          <a:lstStyle>
            <a:lvl1pPr algn="ctr">
              <a:defRPr sz="48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1733" y="2759581"/>
            <a:ext cx="6100534" cy="1740989"/>
          </a:xfrm>
        </p:spPr>
        <p:txBody>
          <a:bodyPr anchor="t"/>
          <a:lstStyle>
            <a:lvl1pPr marL="0" indent="0" algn="ctr">
              <a:buNone/>
              <a:defRPr lang="zh-CN" altLang="en-US" dirty="0"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F7C2A-D3EE-4768-96CF-33D8C498DAC3}" type="datetimeFigureOut">
              <a:rPr lang="en-US" smtClean="0"/>
              <a:pPr/>
              <a:t>11/29/2010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9456-0016-41CE-82E3-CDA4EC51296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00176"/>
            <a:ext cx="8229600" cy="4714907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F7C2A-D3EE-4768-96CF-33D8C498DAC3}" type="datetimeFigureOut">
              <a:rPr lang="en-US" smtClean="0"/>
              <a:pPr/>
              <a:t>11/29/2010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9456-0016-41CE-82E3-CDA4EC51296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86644" y="274638"/>
            <a:ext cx="1400156" cy="5940444"/>
          </a:xfrm>
        </p:spPr>
        <p:txBody>
          <a:bodyPr vert="eaVert"/>
          <a:lstStyle>
            <a:lvl1pPr algn="ctr">
              <a:defRPr>
                <a:effectLst>
                  <a:outerShdw dist="50800" dir="18900000" algn="tl" rotWithShape="0">
                    <a:srgbClr val="000000">
                      <a:alpha val="7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758006" cy="594044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F7C2A-D3EE-4768-96CF-33D8C498DAC3}" type="datetimeFigureOut">
              <a:rPr lang="en-US" smtClean="0"/>
              <a:pPr/>
              <a:t>11/29/2010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9456-0016-41CE-82E3-CDA4EC51296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F7C2A-D3EE-4768-96CF-33D8C498DAC3}" type="datetimeFigureOut">
              <a:rPr lang="en-US" smtClean="0"/>
              <a:pPr/>
              <a:t>11/29/2010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9456-0016-41CE-82E3-CDA4EC51296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43369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643182"/>
            <a:ext cx="7772400" cy="1500187"/>
          </a:xfrm>
        </p:spPr>
        <p:txBody>
          <a:bodyPr anchor="b"/>
          <a:lstStyle>
            <a:lvl1pPr marL="0" indent="0">
              <a:buNone/>
              <a:defRPr lang="zh-CN" altLang="en-US" sz="2800" smtClean="0">
                <a:effectLst/>
              </a:defRPr>
            </a:lvl1pPr>
            <a:lvl2pPr marL="457200" indent="0">
              <a:buNone/>
              <a:defRPr lang="zh-CN" altLang="en-US" sz="2400" smtClean="0">
                <a:effectLst/>
              </a:defRPr>
            </a:lvl2pPr>
            <a:lvl3pPr marL="914400" indent="0">
              <a:buNone/>
              <a:defRPr lang="zh-CN" altLang="en-US" sz="2000" smtClean="0">
                <a:effectLst/>
              </a:defRPr>
            </a:lvl3pPr>
            <a:lvl4pPr marL="1371600" indent="0">
              <a:buNone/>
              <a:defRPr lang="zh-CN" altLang="en-US" sz="1600" smtClean="0">
                <a:effectLst/>
              </a:defRPr>
            </a:lvl4pPr>
            <a:lvl5pPr marL="1828800" indent="0">
              <a:buNone/>
              <a:defRPr lang="zh-CN" altLang="en-US" sz="1400" dirty="0" smtClean="0">
                <a:effectLst/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F7C2A-D3EE-4768-96CF-33D8C498DAC3}" type="datetimeFigureOut">
              <a:rPr lang="en-US" smtClean="0"/>
              <a:pPr/>
              <a:t>11/29/2010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9456-0016-41CE-82E3-CDA4EC51296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duotone>
              <a:schemeClr val="bg2"/>
              <a:srgbClr val="FFF1C1"/>
            </a:duotone>
            <a:lum bright="-10000" contrast="-30000"/>
          </a:blip>
          <a:stretch>
            <a:fillRect/>
          </a:stretch>
        </p:blipFill>
        <p:spPr>
          <a:xfrm>
            <a:off x="7480636" y="0"/>
            <a:ext cx="1663364" cy="2357430"/>
          </a:xfrm>
          <a:prstGeom prst="rect">
            <a:avLst/>
          </a:prstGeom>
          <a:noFill/>
          <a:ln>
            <a:noFill/>
          </a:ln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6552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F7C2A-D3EE-4768-96CF-33D8C498DAC3}" type="datetimeFigureOut">
              <a:rPr lang="en-US" smtClean="0"/>
              <a:pPr/>
              <a:t>11/29/2010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9456-0016-41CE-82E3-CDA4EC51296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6408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F7C2A-D3EE-4768-96CF-33D8C498DAC3}" type="datetimeFigureOut">
              <a:rPr lang="en-US" smtClean="0"/>
              <a:pPr/>
              <a:t>11/29/2010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9456-0016-41CE-82E3-CDA4EC51296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F7C2A-D3EE-4768-96CF-33D8C498DAC3}" type="datetimeFigureOut">
              <a:rPr lang="en-US" smtClean="0"/>
              <a:pPr/>
              <a:t>11/29/2010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9456-0016-41CE-82E3-CDA4EC51296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F7C2A-D3EE-4768-96CF-33D8C498DAC3}" type="datetimeFigureOut">
              <a:rPr lang="en-US" smtClean="0"/>
              <a:pPr/>
              <a:t>11/29/2010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9456-0016-41CE-82E3-CDA4EC51296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6732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175" y="5357826"/>
            <a:ext cx="8226225" cy="768028"/>
          </a:xfrm>
        </p:spPr>
        <p:txBody>
          <a:bodyPr anchor="ctr"/>
          <a:lstStyle>
            <a:lvl1pPr algn="ctr">
              <a:defRPr lang="zh-CN" altLang="en-US" sz="3600" b="0" kern="1200" spc="50" dirty="0">
                <a:ln w="12700">
                  <a:noFill/>
                  <a:prstDash val="solid"/>
                </a:ln>
                <a:solidFill>
                  <a:schemeClr val="accent4"/>
                </a:solidFill>
                <a:effectLst>
                  <a:outerShdw blurRad="38100" dist="20320" dir="27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382" y="428604"/>
            <a:ext cx="5111750" cy="48577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79086" y="1357298"/>
            <a:ext cx="3008313" cy="392909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F7C2A-D3EE-4768-96CF-33D8C498DAC3}" type="datetimeFigureOut">
              <a:rPr lang="en-US" smtClean="0"/>
              <a:pPr/>
              <a:t>11/29/2010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9456-0016-41CE-82E3-CDA4EC51296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298" y="214290"/>
            <a:ext cx="7448602" cy="781052"/>
          </a:xfrm>
        </p:spPr>
        <p:txBody>
          <a:bodyPr anchor="ctr"/>
          <a:lstStyle>
            <a:lvl1pPr algn="ctr" rtl="0">
              <a:spcBef>
                <a:spcPct val="0"/>
              </a:spcBef>
              <a:buNone/>
              <a:defRPr sz="3600" b="0" kern="1200" spc="50">
                <a:ln w="12700">
                  <a:noFill/>
                  <a:prstDash val="solid"/>
                </a:ln>
                <a:solidFill>
                  <a:schemeClr val="accent4"/>
                </a:solidFill>
                <a:effectLst>
                  <a:outerShdw blurRad="38100" dist="20320" dir="27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1015" y="1000108"/>
            <a:ext cx="7452360" cy="5214974"/>
          </a:xfrm>
          <a:prstGeom prst="snip2DiagRect">
            <a:avLst>
              <a:gd name="adj1" fmla="val 0"/>
              <a:gd name="adj2" fmla="val 1794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6243633"/>
            <a:ext cx="3180375" cy="614367"/>
          </a:xfrm>
        </p:spPr>
        <p:txBody>
          <a:bodyPr anchor="t"/>
          <a:lstStyle>
            <a:lvl1pPr marL="0" indent="0" algn="r">
              <a:buNone/>
              <a:defRPr sz="1400"/>
            </a:lvl1pPr>
            <a:lvl2pPr marL="457200" indent="0" algn="r">
              <a:buNone/>
              <a:defRPr sz="1200"/>
            </a:lvl2pPr>
            <a:lvl3pPr marL="914400" indent="0" algn="r">
              <a:buNone/>
              <a:defRPr sz="1000"/>
            </a:lvl3pPr>
            <a:lvl4pPr marL="1371600" indent="0" algn="r">
              <a:buNone/>
              <a:defRPr sz="900"/>
            </a:lvl4pPr>
            <a:lvl5pPr marL="1828800" indent="0" algn="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492878"/>
            <a:ext cx="1676384" cy="365125"/>
          </a:xfrm>
        </p:spPr>
        <p:txBody>
          <a:bodyPr/>
          <a:lstStyle/>
          <a:p>
            <a:fld id="{2DDF7C2A-D3EE-4768-96CF-33D8C498DAC3}" type="datetimeFigureOut">
              <a:rPr lang="en-US" smtClean="0"/>
              <a:pPr/>
              <a:t>11/29/2010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85984" y="6492876"/>
            <a:ext cx="264320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3073" y="5347005"/>
            <a:ext cx="871200" cy="871200"/>
          </a:xfrm>
          <a:prstGeom prst="rtTriangl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fld id="{62C69456-0016-41CE-82E3-CDA4EC51296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60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matte">
              <a:bevelT w="12700" h="127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274320" rtlCol="0" anchor="ctr"/>
          <a:lstStyle>
            <a:lvl1pPr algn="l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2DDF7C2A-D3EE-4768-96CF-33D8C498DAC3}" type="datetimeFigureOut">
              <a:rPr lang="en-US" smtClean="0"/>
              <a:pPr/>
              <a:t>11/29/2010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45720" tIns="45720" rIns="45720" rtlCol="0" anchor="ctr"/>
          <a:lstStyle>
            <a:lvl1pPr algn="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62C69456-0016-41CE-82E3-CDA4EC51296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zh-CN" altLang="en-US" sz="4400" b="0" kern="1200" spc="50" dirty="0">
          <a:ln w="12700">
            <a:noFill/>
            <a:prstDash val="solid"/>
          </a:ln>
          <a:solidFill>
            <a:schemeClr val="accent4"/>
          </a:solidFill>
          <a:effectLst>
            <a:outerShdw blurRad="38100" dist="20320" dir="27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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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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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lgerian" pitchFamily="82" charset="0"/>
              </a:rPr>
              <a:t>Water contamination and Habitat loss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1733" y="2759581"/>
            <a:ext cx="6100534" cy="1202819"/>
          </a:xfrm>
        </p:spPr>
        <p:txBody>
          <a:bodyPr/>
          <a:lstStyle/>
          <a:p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How does water contamination lead to habitat loss in estuaries?</a:t>
            </a:r>
            <a:endParaRPr lang="en-US" b="1" dirty="0">
              <a:solidFill>
                <a:schemeClr val="accent4"/>
              </a:solidFill>
              <a:latin typeface="Juice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776000" cy="16764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Algerian" pitchFamily="82" charset="0"/>
              </a:rPr>
              <a:t>What is Water contamination and Habitat Loss?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438400"/>
            <a:ext cx="8229600" cy="259079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3600" b="1" dirty="0" smtClean="0">
                <a:solidFill>
                  <a:schemeClr val="accent4"/>
                </a:solidFill>
                <a:latin typeface="Juice ITC" pitchFamily="82" charset="0"/>
              </a:rPr>
              <a:t>Water contamination is the contamination of a water bodies.</a:t>
            </a:r>
          </a:p>
          <a:p>
            <a:pPr algn="ctr">
              <a:buNone/>
            </a:pPr>
            <a:r>
              <a:rPr lang="en-US" sz="3600" b="1" dirty="0" smtClean="0">
                <a:solidFill>
                  <a:schemeClr val="accent4"/>
                </a:solidFill>
                <a:latin typeface="Juice ITC" pitchFamily="82" charset="0"/>
              </a:rPr>
              <a:t>Habitat loss is the process in which a habitat Is determined not able to support life.  </a:t>
            </a:r>
            <a:endParaRPr lang="en-US" sz="3600" b="1" dirty="0">
              <a:solidFill>
                <a:schemeClr val="accent4"/>
              </a:solidFill>
              <a:latin typeface="Juice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lgerian" pitchFamily="82" charset="0"/>
              </a:rPr>
              <a:t>Estuaries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Fresh water meets salt water</a:t>
            </a:r>
          </a:p>
          <a:p>
            <a:pPr algn="ctr"/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 Affected greatly by water contamination.</a:t>
            </a:r>
          </a:p>
          <a:p>
            <a:pPr algn="ctr"/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Home to many species and are part time homes for many other species.</a:t>
            </a:r>
          </a:p>
          <a:p>
            <a:pPr algn="ctr"/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Many coastal communities are building around estuaries making them subject to a large amount of contamination.</a:t>
            </a:r>
          </a:p>
          <a:p>
            <a:pPr algn="ctr"/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Many species are dying.</a:t>
            </a:r>
          </a:p>
          <a:p>
            <a:pPr algn="ctr"/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Sources of contamination are sewage, agriculture, channel dredging, coastal settlement, and nutrients. </a:t>
            </a:r>
            <a:endParaRPr lang="en-US" b="1" dirty="0">
              <a:solidFill>
                <a:schemeClr val="accent4"/>
              </a:solidFill>
              <a:latin typeface="Juice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lgerian" pitchFamily="82" charset="0"/>
              </a:rPr>
              <a:t>Why Is this a Problem?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25908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chemeClr val="accent4"/>
                </a:solidFill>
                <a:latin typeface="Juice ITC" pitchFamily="82" charset="0"/>
              </a:rPr>
              <a:t>Loss of Biodiversity.</a:t>
            </a:r>
          </a:p>
          <a:p>
            <a:pPr algn="ctr"/>
            <a:r>
              <a:rPr lang="en-US" sz="3600" b="1" dirty="0" smtClean="0">
                <a:solidFill>
                  <a:schemeClr val="accent4"/>
                </a:solidFill>
                <a:latin typeface="Juice ITC" pitchFamily="82" charset="0"/>
              </a:rPr>
              <a:t>Disruption of food chain.</a:t>
            </a:r>
          </a:p>
          <a:p>
            <a:pPr algn="ctr"/>
            <a:r>
              <a:rPr lang="en-US" sz="3600" b="1" dirty="0" smtClean="0">
                <a:solidFill>
                  <a:schemeClr val="accent4"/>
                </a:solidFill>
                <a:latin typeface="Juice ITC" pitchFamily="82" charset="0"/>
              </a:rPr>
              <a:t>Less production in the fishing industry.</a:t>
            </a:r>
          </a:p>
        </p:txBody>
      </p:sp>
      <p:pic>
        <p:nvPicPr>
          <p:cNvPr id="1026" name="Picture 2" descr="http://www.ew.govt.nz/PageFiles/1558/threats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3429000"/>
            <a:ext cx="4457382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lgerian" pitchFamily="82" charset="0"/>
              </a:rPr>
              <a:t>Who is Affected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32004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Species that live in estuaries can become endangered.</a:t>
            </a:r>
          </a:p>
          <a:p>
            <a:pPr algn="ctr"/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The rest of the food chain.</a:t>
            </a:r>
          </a:p>
          <a:p>
            <a:pPr algn="ctr"/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Animals that live there part time. </a:t>
            </a:r>
          </a:p>
          <a:p>
            <a:pPr algn="ctr"/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Animals don’t migrate back to their other home, food chain there is affected.</a:t>
            </a:r>
            <a:endParaRPr lang="en-US" b="1" dirty="0">
              <a:solidFill>
                <a:schemeClr val="accent4"/>
              </a:solidFill>
              <a:latin typeface="Juice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Algerian" pitchFamily="82" charset="0"/>
              </a:rPr>
              <a:t>What will happen if not addressed 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667000"/>
            <a:ext cx="8229600" cy="22098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accent4"/>
                </a:solidFill>
                <a:latin typeface="Juice ITC" pitchFamily="82" charset="0"/>
              </a:rPr>
              <a:t>Species in estuaries will go extinct.</a:t>
            </a:r>
          </a:p>
          <a:p>
            <a:pPr algn="ctr"/>
            <a:r>
              <a:rPr lang="en-US" sz="4000" b="1" dirty="0" smtClean="0">
                <a:solidFill>
                  <a:schemeClr val="accent4"/>
                </a:solidFill>
                <a:latin typeface="Juice ITC" pitchFamily="82" charset="0"/>
              </a:rPr>
              <a:t>The food chains within estuaries will be disrupted.</a:t>
            </a:r>
            <a:endParaRPr lang="en-US" sz="4000" b="1" dirty="0">
              <a:solidFill>
                <a:schemeClr val="accent4"/>
              </a:solidFill>
              <a:latin typeface="Juice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>
                <a:latin typeface="Algerian" pitchFamily="82" charset="0"/>
              </a:rPr>
              <a:t>What's </a:t>
            </a:r>
            <a:r>
              <a:rPr lang="en-US" dirty="0" smtClean="0">
                <a:latin typeface="Algerian" pitchFamily="82" charset="0"/>
              </a:rPr>
              <a:t>being done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/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Many organizations working to clean up and protect various rivers around the world.</a:t>
            </a:r>
          </a:p>
          <a:p>
            <a:pPr algn="ctr"/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These organizations also work to protect the estuaries these rivers feed in to.</a:t>
            </a:r>
          </a:p>
          <a:p>
            <a:pPr algn="ctr"/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No laws that we know of that are against or for estuaries.</a:t>
            </a:r>
          </a:p>
          <a:p>
            <a:pPr algn="ctr"/>
            <a:r>
              <a:rPr lang="en-US" b="1" smtClean="0">
                <a:solidFill>
                  <a:schemeClr val="accent4"/>
                </a:solidFill>
                <a:latin typeface="Juice ITC" pitchFamily="82" charset="0"/>
              </a:rPr>
              <a:t>Estuaries may </a:t>
            </a:r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be protected </a:t>
            </a:r>
            <a:r>
              <a:rPr lang="en-US" b="1" smtClean="0">
                <a:solidFill>
                  <a:schemeClr val="accent4"/>
                </a:solidFill>
                <a:latin typeface="Juice ITC" pitchFamily="82" charset="0"/>
              </a:rPr>
              <a:t>through river laws.</a:t>
            </a:r>
            <a:endParaRPr lang="en-US" b="1" dirty="0">
              <a:solidFill>
                <a:schemeClr val="accent4"/>
              </a:solidFill>
              <a:latin typeface="Juice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lgerian" pitchFamily="82" charset="0"/>
              </a:rPr>
              <a:t>Work cited 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“Estuaries.” </a:t>
            </a:r>
            <a:r>
              <a:rPr lang="en-US" b="1" i="1" dirty="0" smtClean="0">
                <a:solidFill>
                  <a:schemeClr val="accent4"/>
                </a:solidFill>
                <a:latin typeface="Juice ITC" pitchFamily="82" charset="0"/>
              </a:rPr>
              <a:t>Ocean </a:t>
            </a:r>
            <a:r>
              <a:rPr lang="en-US" b="1" i="1" dirty="0" smtClean="0">
                <a:solidFill>
                  <a:schemeClr val="accent4"/>
                </a:solidFill>
                <a:latin typeface="Juice ITC" pitchFamily="82" charset="0"/>
              </a:rPr>
              <a:t>Service </a:t>
            </a:r>
            <a:r>
              <a:rPr lang="en-US" b="1" i="1" dirty="0" smtClean="0">
                <a:solidFill>
                  <a:schemeClr val="accent4"/>
                </a:solidFill>
                <a:latin typeface="Juice ITC" pitchFamily="82" charset="0"/>
              </a:rPr>
              <a:t>Education</a:t>
            </a:r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. NOAA, 31 Mar. 2010. Web. 18 Nov. 2010. &lt;http://oceanservice.noaa.gov/‌education/‌</a:t>
            </a:r>
            <a:r>
              <a:rPr lang="en-US" b="1" dirty="0" err="1" smtClean="0">
                <a:solidFill>
                  <a:schemeClr val="accent4"/>
                </a:solidFill>
                <a:latin typeface="Juice ITC" pitchFamily="82" charset="0"/>
              </a:rPr>
              <a:t>tutorial_estuaries</a:t>
            </a:r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/‌welcome.html&gt;.</a:t>
            </a:r>
          </a:p>
          <a:p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“Threats To Estuaries.” </a:t>
            </a:r>
            <a:r>
              <a:rPr lang="en-US" b="1" i="1" dirty="0" smtClean="0">
                <a:solidFill>
                  <a:schemeClr val="accent4"/>
                </a:solidFill>
                <a:latin typeface="Juice ITC" pitchFamily="82" charset="0"/>
              </a:rPr>
              <a:t>Environment </a:t>
            </a:r>
            <a:r>
              <a:rPr lang="en-US" b="1" i="1" dirty="0" smtClean="0">
                <a:solidFill>
                  <a:schemeClr val="accent4"/>
                </a:solidFill>
                <a:latin typeface="Juice ITC" pitchFamily="82" charset="0"/>
              </a:rPr>
              <a:t>Waikato</a:t>
            </a:r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. </a:t>
            </a:r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Environment </a:t>
            </a:r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Waikato </a:t>
            </a:r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regional </a:t>
            </a:r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council, </a:t>
            </a:r>
            <a:r>
              <a:rPr lang="en-US" b="1" dirty="0" err="1" smtClean="0">
                <a:solidFill>
                  <a:schemeClr val="accent4"/>
                </a:solidFill>
                <a:latin typeface="Juice ITC" pitchFamily="82" charset="0"/>
              </a:rPr>
              <a:t>n.d</a:t>
            </a:r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. Web. 18 Nov. 2010. &lt;http://www.ew.govt.nz/‌environmental-information/‌Our-coast/‌Coastal-ecosystems/‌Estuaries/‌Threats-to-estuaries/&gt;.</a:t>
            </a:r>
          </a:p>
          <a:p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“Water Pollution.” </a:t>
            </a:r>
            <a:r>
              <a:rPr lang="en-US" b="1" i="1" dirty="0" smtClean="0">
                <a:solidFill>
                  <a:schemeClr val="accent4"/>
                </a:solidFill>
                <a:latin typeface="Juice ITC" pitchFamily="82" charset="0"/>
              </a:rPr>
              <a:t>Wikipedia</a:t>
            </a:r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. </a:t>
            </a:r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Wikipedia, 18 Nov. 2010. Web. 18 Nov. 2010. &lt;http://en.wikipedia.org/‌wiki/‌</a:t>
            </a:r>
            <a:r>
              <a:rPr lang="en-US" b="1" dirty="0" err="1" smtClean="0">
                <a:solidFill>
                  <a:schemeClr val="accent4"/>
                </a:solidFill>
                <a:latin typeface="Juice ITC" pitchFamily="82" charset="0"/>
              </a:rPr>
              <a:t>Water_pollution</a:t>
            </a:r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&gt;.</a:t>
            </a:r>
          </a:p>
          <a:p>
            <a:endParaRPr lang="en-US" b="1" dirty="0">
              <a:solidFill>
                <a:schemeClr val="accent4"/>
              </a:solidFill>
              <a:latin typeface="Juice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hoenix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Phoenix">
      <a:majorFont>
        <a:latin typeface="Footlight MT Light"/>
        <a:ea typeface=""/>
        <a:cs typeface=""/>
        <a:font script="Jpan" typeface="ＭＳ Ｐゴシック"/>
        <a:font script="Hang" typeface="맑은 고딕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oudy Old Style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hoenix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atMod val="180000"/>
              </a:schemeClr>
            </a:gs>
            <a:gs pos="50000">
              <a:schemeClr val="phClr">
                <a:tint val="40000"/>
                <a:satMod val="175000"/>
              </a:schemeClr>
            </a:gs>
            <a:gs pos="100000">
              <a:schemeClr val="phClr">
                <a:tint val="65000"/>
                <a:satMod val="180000"/>
              </a:schemeClr>
            </a:gs>
          </a:gsLst>
          <a:lin ang="0" scaled="1"/>
        </a:gradFill>
        <a:gradFill rotWithShape="1">
          <a:gsLst>
            <a:gs pos="0">
              <a:schemeClr val="phClr">
                <a:shade val="38000"/>
                <a:satMod val="150000"/>
              </a:schemeClr>
            </a:gs>
            <a:gs pos="50000">
              <a:schemeClr val="phClr">
                <a:shade val="100000"/>
                <a:satMod val="100000"/>
              </a:schemeClr>
            </a:gs>
            <a:gs pos="100000">
              <a:schemeClr val="phClr">
                <a:shade val="38000"/>
                <a:satMod val="150000"/>
              </a:schemeClr>
            </a:gs>
          </a:gsLst>
          <a:lin ang="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90500" dist="78600" dir="2700000" rotWithShape="0">
              <a:srgbClr val="000000">
                <a:alpha val="35500"/>
              </a:srgbClr>
            </a:outerShdw>
          </a:effectLst>
        </a:effectStyle>
        <a:effectStyle>
          <a:effectLst>
            <a:outerShdw blurRad="190500" dist="78600" dir="2700000" rotWithShape="0">
              <a:srgbClr val="000000">
                <a:alpha val="35500"/>
              </a:srgbClr>
            </a:outerShdw>
          </a:effectLst>
        </a:effectStyle>
        <a:effectStyle>
          <a:effectLst>
            <a:outerShdw blurRad="190500" dist="78600" dir="2700000" rotWithShape="0">
              <a:srgbClr val="000000">
                <a:alpha val="3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00000"/>
              </a:schemeClr>
            </a:gs>
            <a:gs pos="100000">
              <a:schemeClr val="phClr">
                <a:shade val="15000"/>
                <a:satMod val="300000"/>
              </a:schemeClr>
            </a:gs>
          </a:gsLst>
          <a:path path="circle">
            <a:fillToRect l="10000" t="180000" r="1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tile tx="0" ty="0" sx="50000" sy="5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Phoenix</Template>
  <TotalTime>104</TotalTime>
  <Words>334</Words>
  <Application>Microsoft Office PowerPoint</Application>
  <PresentationFormat>On-screen Show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Phoenix</vt:lpstr>
      <vt:lpstr>Water contamination and Habitat loss</vt:lpstr>
      <vt:lpstr>What is Water contamination and Habitat Loss?</vt:lpstr>
      <vt:lpstr>Estuaries</vt:lpstr>
      <vt:lpstr>Why Is this a Problem?</vt:lpstr>
      <vt:lpstr>Who is Affected</vt:lpstr>
      <vt:lpstr>What will happen if not addressed </vt:lpstr>
      <vt:lpstr>What's being done</vt:lpstr>
      <vt:lpstr>Work cited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 contamination and Habitat loss</dc:title>
  <dc:creator>Keith Gilman</dc:creator>
  <cp:lastModifiedBy>Keith Gilman</cp:lastModifiedBy>
  <cp:revision>19</cp:revision>
  <dcterms:created xsi:type="dcterms:W3CDTF">2010-11-11T19:47:36Z</dcterms:created>
  <dcterms:modified xsi:type="dcterms:W3CDTF">2010-11-29T19:15:57Z</dcterms:modified>
</cp:coreProperties>
</file>