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60" r:id="rId5"/>
    <p:sldId id="267" r:id="rId6"/>
    <p:sldId id="269" r:id="rId7"/>
    <p:sldId id="262" r:id="rId8"/>
    <p:sldId id="263" r:id="rId9"/>
    <p:sldId id="266" r:id="rId10"/>
    <p:sldId id="25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2134" autoAdjust="0"/>
    <p:restoredTop sz="94660"/>
  </p:normalViewPr>
  <p:slideViewPr>
    <p:cSldViewPr>
      <p:cViewPr varScale="1">
        <p:scale>
          <a:sx n="86" d="100"/>
          <a:sy n="86" d="100"/>
        </p:scale>
        <p:origin x="-8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6D9B35-5D5F-4484-9EF0-B93DA8BC481B}" type="datetimeFigureOut">
              <a:rPr lang="en-US" smtClean="0"/>
              <a:pPr/>
              <a:t>1/13/2011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5B403D-369B-46ED-B53D-2001FC0797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26917EE-C1DF-4DCB-A8CA-C9B1BFAA6DB6}" type="datetimeFigureOut">
              <a:rPr lang="en-US" smtClean="0"/>
              <a:pPr/>
              <a:t>1/13/2011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82D9531-F774-4540-A46C-DA34DE9CD4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6917EE-C1DF-4DCB-A8CA-C9B1BFAA6DB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2D9531-F774-4540-A46C-DA34DE9C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6917EE-C1DF-4DCB-A8CA-C9B1BFAA6DB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2D9531-F774-4540-A46C-DA34DE9CD4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26917EE-C1DF-4DCB-A8CA-C9B1BFAA6DB6}" type="datetimeFigureOut">
              <a:rPr lang="en-US" smtClean="0"/>
              <a:pPr/>
              <a:t>1/13/2011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82D9531-F774-4540-A46C-DA34DE9CD4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26917EE-C1DF-4DCB-A8CA-C9B1BFAA6DB6}" type="datetimeFigureOut">
              <a:rPr lang="en-US" smtClean="0"/>
              <a:pPr/>
              <a:t>1/13/2011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82D9531-F774-4540-A46C-DA34DE9CD4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26917EE-C1DF-4DCB-A8CA-C9B1BFAA6DB6}" type="datetimeFigureOut">
              <a:rPr lang="en-US" smtClean="0"/>
              <a:pPr/>
              <a:t>1/13/2011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82D9531-F774-4540-A46C-DA34DE9CD4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26917EE-C1DF-4DCB-A8CA-C9B1BFAA6DB6}" type="datetimeFigureOut">
              <a:rPr lang="en-US" smtClean="0"/>
              <a:pPr/>
              <a:t>1/13/2011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82D9531-F774-4540-A46C-DA34DE9CD4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6917EE-C1DF-4DCB-A8CA-C9B1BFAA6DB6}"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2D9531-F774-4540-A46C-DA34DE9CD4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26917EE-C1DF-4DCB-A8CA-C9B1BFAA6DB6}" type="datetimeFigureOut">
              <a:rPr lang="en-US" smtClean="0"/>
              <a:pPr/>
              <a:t>1/13/2011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82D9531-F774-4540-A46C-DA34DE9CD4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26917EE-C1DF-4DCB-A8CA-C9B1BFAA6DB6}" type="datetimeFigureOut">
              <a:rPr lang="en-US" smtClean="0"/>
              <a:pPr/>
              <a:t>1/13/2011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82D9531-F774-4540-A46C-DA34DE9CD4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26917EE-C1DF-4DCB-A8CA-C9B1BFAA6DB6}" type="datetimeFigureOut">
              <a:rPr lang="en-US" smtClean="0"/>
              <a:pPr/>
              <a:t>1/13/2011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82D9531-F774-4540-A46C-DA34DE9CD4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26917EE-C1DF-4DCB-A8CA-C9B1BFAA6DB6}" type="datetimeFigureOut">
              <a:rPr lang="en-US" smtClean="0"/>
              <a:pPr/>
              <a:t>1/13/2011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82D9531-F774-4540-A46C-DA34DE9CD4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b="1" dirty="0" smtClean="0">
                <a:solidFill>
                  <a:schemeClr val="tx1"/>
                </a:solidFill>
              </a:rPr>
              <a:t>Household Water Contamination</a:t>
            </a:r>
            <a:endParaRPr lang="en-US" b="1" dirty="0">
              <a:solidFill>
                <a:schemeClr val="tx1"/>
              </a:solidFill>
            </a:endParaRPr>
          </a:p>
        </p:txBody>
      </p:sp>
      <p:sp>
        <p:nvSpPr>
          <p:cNvPr id="3" name="Subtitle 2"/>
          <p:cNvSpPr>
            <a:spLocks noGrp="1"/>
          </p:cNvSpPr>
          <p:nvPr>
            <p:ph type="subTitle" idx="1"/>
          </p:nvPr>
        </p:nvSpPr>
        <p:spPr>
          <a:xfrm>
            <a:off x="685800" y="5181600"/>
            <a:ext cx="8070056" cy="1407320"/>
          </a:xfrm>
        </p:spPr>
        <p:txBody>
          <a:bodyPr>
            <a:normAutofit fontScale="25000" lnSpcReduction="20000"/>
          </a:bodyPr>
          <a:lstStyle/>
          <a:p>
            <a:endParaRPr lang="en-US" b="1" dirty="0" smtClean="0">
              <a:latin typeface="+mj-lt"/>
            </a:endParaRPr>
          </a:p>
          <a:p>
            <a:endParaRPr lang="en-US" b="1" dirty="0" smtClean="0">
              <a:latin typeface="+mj-lt"/>
            </a:endParaRPr>
          </a:p>
          <a:p>
            <a:pPr algn="ctr"/>
            <a:r>
              <a:rPr lang="en-US" sz="7600" b="1" dirty="0" smtClean="0">
                <a:latin typeface="+mj-lt"/>
              </a:rPr>
              <a:t>By:</a:t>
            </a:r>
          </a:p>
          <a:p>
            <a:pPr algn="ctr"/>
            <a:r>
              <a:rPr lang="en-US" sz="7600" b="1" dirty="0" smtClean="0">
                <a:latin typeface="+mj-lt"/>
              </a:rPr>
              <a:t>Utkarsh Yadav </a:t>
            </a:r>
          </a:p>
          <a:p>
            <a:pPr algn="ctr"/>
            <a:r>
              <a:rPr lang="en-US" sz="7600" b="1" dirty="0" smtClean="0">
                <a:latin typeface="+mj-lt"/>
              </a:rPr>
              <a:t>&amp;</a:t>
            </a:r>
          </a:p>
          <a:p>
            <a:pPr algn="ctr"/>
            <a:r>
              <a:rPr lang="en-US" sz="7600" b="1" dirty="0" smtClean="0">
                <a:latin typeface="+mj-lt"/>
              </a:rPr>
              <a:t>Alex Hyland</a:t>
            </a:r>
          </a:p>
          <a:p>
            <a:pPr algn="ctr"/>
            <a:endParaRPr lang="en-US" sz="7600" b="1" dirty="0" smtClean="0">
              <a:latin typeface="+mj-lt"/>
            </a:endParaRPr>
          </a:p>
          <a:p>
            <a:endParaRPr lang="en-US" b="1" dirty="0" smtClean="0">
              <a:latin typeface="+mj-lt"/>
            </a:endParaRPr>
          </a:p>
          <a:p>
            <a:endParaRPr lang="en-US" b="1" dirty="0" smtClean="0">
              <a:latin typeface="+mj-lt"/>
            </a:endParaRP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a:xfrm>
            <a:off x="457200" y="1882808"/>
            <a:ext cx="8382000" cy="4594192"/>
          </a:xfrm>
        </p:spPr>
        <p:txBody>
          <a:bodyPr>
            <a:normAutofit fontScale="40000" lnSpcReduction="20000"/>
          </a:bodyPr>
          <a:lstStyle/>
          <a:p>
            <a:r>
              <a:rPr lang="en-US" dirty="0" smtClean="0"/>
              <a:t>Filter Water. </a:t>
            </a:r>
            <a:r>
              <a:rPr lang="en-US" i="1" dirty="0" smtClean="0"/>
              <a:t>Well Water and Groundwater Contamination</a:t>
            </a:r>
            <a:r>
              <a:rPr lang="en-US" dirty="0" smtClean="0"/>
              <a:t>. </a:t>
            </a:r>
            <a:r>
              <a:rPr lang="en-US" dirty="0" err="1" smtClean="0"/>
              <a:t>N.d</a:t>
            </a:r>
            <a:r>
              <a:rPr lang="en-US" dirty="0" smtClean="0"/>
              <a:t>. </a:t>
            </a:r>
            <a:r>
              <a:rPr lang="en-US" i="1" dirty="0" smtClean="0"/>
              <a:t>filterwater.com</a:t>
            </a:r>
            <a:r>
              <a:rPr lang="en-US" dirty="0" smtClean="0"/>
              <a:t>. </a:t>
            </a:r>
            <a:br>
              <a:rPr lang="en-US" dirty="0" smtClean="0"/>
            </a:br>
            <a:r>
              <a:rPr lang="en-US" dirty="0" smtClean="0"/>
              <a:t>     </a:t>
            </a:r>
            <a:r>
              <a:rPr lang="en-US" dirty="0" err="1" smtClean="0"/>
              <a:t>N.p</a:t>
            </a:r>
            <a:r>
              <a:rPr lang="en-US" dirty="0" smtClean="0"/>
              <a:t>., </a:t>
            </a:r>
            <a:r>
              <a:rPr lang="en-US" dirty="0" err="1" smtClean="0"/>
              <a:t>n.d</a:t>
            </a:r>
            <a:r>
              <a:rPr lang="en-US" dirty="0" smtClean="0"/>
              <a:t>. Web. 18 Nov. 2010. &lt;http://www.filterwater.com/asp/cs/ </a:t>
            </a:r>
            <a:br>
              <a:rPr lang="en-US" dirty="0" smtClean="0"/>
            </a:br>
            <a:r>
              <a:rPr lang="en-US" dirty="0" smtClean="0"/>
              <a:t>     well-water-and-ground-water-contamination.asp&gt;. </a:t>
            </a:r>
          </a:p>
          <a:p>
            <a:r>
              <a:rPr lang="en-US" dirty="0" smtClean="0"/>
              <a:t>MTM Septic Tanks, Sewage Plants. </a:t>
            </a:r>
            <a:r>
              <a:rPr lang="en-US" i="1" dirty="0" smtClean="0"/>
              <a:t>The Operation of a Septic Tank</a:t>
            </a:r>
            <a:r>
              <a:rPr lang="en-US" dirty="0" smtClean="0"/>
              <a:t>. </a:t>
            </a:r>
            <a:r>
              <a:rPr lang="en-US" dirty="0" err="1" smtClean="0"/>
              <a:t>N.d</a:t>
            </a:r>
            <a:r>
              <a:rPr lang="en-US" dirty="0" smtClean="0"/>
              <a:t>. </a:t>
            </a:r>
            <a:r>
              <a:rPr lang="en-US" i="1" dirty="0" smtClean="0"/>
              <a:t>MTM </a:t>
            </a:r>
            <a:r>
              <a:rPr lang="en-US" dirty="0" smtClean="0"/>
              <a:t/>
            </a:r>
            <a:br>
              <a:rPr lang="en-US" dirty="0" smtClean="0"/>
            </a:br>
            <a:r>
              <a:rPr lang="en-US" dirty="0" smtClean="0"/>
              <a:t>     </a:t>
            </a:r>
            <a:r>
              <a:rPr lang="en-US" i="1" dirty="0" smtClean="0"/>
              <a:t>Environmental &amp; Civil</a:t>
            </a:r>
            <a:r>
              <a:rPr lang="en-US" dirty="0" smtClean="0"/>
              <a:t>. </a:t>
            </a:r>
            <a:r>
              <a:rPr lang="en-US" dirty="0" err="1" smtClean="0"/>
              <a:t>N.p</a:t>
            </a:r>
            <a:r>
              <a:rPr lang="en-US" dirty="0" smtClean="0"/>
              <a:t>., </a:t>
            </a:r>
            <a:r>
              <a:rPr lang="en-US" dirty="0" err="1" smtClean="0"/>
              <a:t>n.d</a:t>
            </a:r>
            <a:r>
              <a:rPr lang="en-US" dirty="0" smtClean="0"/>
              <a:t>. Web. 18 Nov. 2010. </a:t>
            </a:r>
          </a:p>
          <a:p>
            <a:r>
              <a:rPr lang="en-US" i="1" dirty="0" smtClean="0"/>
              <a:t>Polluted water at Dakshinkali Temple</a:t>
            </a:r>
            <a:r>
              <a:rPr lang="en-US" dirty="0" smtClean="0"/>
              <a:t>. 22 Mar. 2010. </a:t>
            </a:r>
            <a:r>
              <a:rPr lang="en-US" i="1" dirty="0" smtClean="0"/>
              <a:t>Research and Resources</a:t>
            </a:r>
            <a:r>
              <a:rPr lang="en-US" dirty="0" smtClean="0"/>
              <a:t>. NA, </a:t>
            </a:r>
            <a:br>
              <a:rPr lang="en-US" dirty="0" smtClean="0"/>
            </a:br>
            <a:r>
              <a:rPr lang="en-US" dirty="0" smtClean="0"/>
              <a:t>     </a:t>
            </a:r>
            <a:r>
              <a:rPr lang="en-US" dirty="0" err="1" smtClean="0"/>
              <a:t>n.d</a:t>
            </a:r>
            <a:r>
              <a:rPr lang="en-US" dirty="0" smtClean="0"/>
              <a:t>. Web. 18 Nov. 2010. &lt;http://pigandpeppers.wordpress.com/category/ </a:t>
            </a:r>
            <a:br>
              <a:rPr lang="en-US" dirty="0" smtClean="0"/>
            </a:br>
            <a:r>
              <a:rPr lang="en-US" dirty="0" smtClean="0"/>
              <a:t>     research-and-resources/page/2/&gt;. </a:t>
            </a:r>
          </a:p>
          <a:p>
            <a:r>
              <a:rPr lang="en-US" dirty="0" smtClean="0"/>
              <a:t>The Socialist Way. </a:t>
            </a:r>
            <a:r>
              <a:rPr lang="en-US" i="1" dirty="0" smtClean="0"/>
              <a:t>It Never Rains but it </a:t>
            </a:r>
            <a:r>
              <a:rPr lang="en-US" i="1" dirty="0" err="1" smtClean="0"/>
              <a:t>Poors</a:t>
            </a:r>
            <a:r>
              <a:rPr lang="en-US" i="1" dirty="0" smtClean="0"/>
              <a:t>!</a:t>
            </a:r>
            <a:r>
              <a:rPr lang="en-US" dirty="0" smtClean="0"/>
              <a:t> </a:t>
            </a:r>
            <a:r>
              <a:rPr lang="en-US" dirty="0" err="1" smtClean="0"/>
              <a:t>N.d</a:t>
            </a:r>
            <a:r>
              <a:rPr lang="en-US" dirty="0" smtClean="0"/>
              <a:t>. </a:t>
            </a:r>
            <a:r>
              <a:rPr lang="en-US" dirty="0" err="1" smtClean="0"/>
              <a:t>N.p</a:t>
            </a:r>
            <a:r>
              <a:rPr lang="en-US" dirty="0" smtClean="0"/>
              <a:t>., </a:t>
            </a:r>
            <a:r>
              <a:rPr lang="en-US" dirty="0" err="1" smtClean="0"/>
              <a:t>n.d</a:t>
            </a:r>
            <a:r>
              <a:rPr lang="en-US" dirty="0" smtClean="0"/>
              <a:t>. Web. 18 Nov. </a:t>
            </a:r>
            <a:br>
              <a:rPr lang="en-US" dirty="0" smtClean="0"/>
            </a:br>
            <a:r>
              <a:rPr lang="en-US" dirty="0" smtClean="0"/>
              <a:t>     2010. &lt;http://thesocialistway.blogspot.com/2010_08_01_archive.html&gt;. </a:t>
            </a:r>
          </a:p>
          <a:p>
            <a:r>
              <a:rPr lang="en-US" dirty="0" err="1" smtClean="0"/>
              <a:t>Yasmine</a:t>
            </a:r>
            <a:r>
              <a:rPr lang="en-US" dirty="0" smtClean="0"/>
              <a:t>. </a:t>
            </a:r>
            <a:r>
              <a:rPr lang="en-US" i="1" dirty="0" smtClean="0"/>
              <a:t>A Boy Swims in the Polluted Waters of the </a:t>
            </a:r>
            <a:r>
              <a:rPr lang="en-US" i="1" dirty="0" err="1" smtClean="0"/>
              <a:t>Buriganga</a:t>
            </a:r>
            <a:r>
              <a:rPr lang="en-US" dirty="0" smtClean="0"/>
              <a:t>. 17 May 2009. </a:t>
            </a:r>
            <a:br>
              <a:rPr lang="en-US" dirty="0" smtClean="0"/>
            </a:br>
            <a:r>
              <a:rPr lang="en-US" dirty="0" smtClean="0"/>
              <a:t>     </a:t>
            </a:r>
            <a:r>
              <a:rPr lang="en-US" i="1" dirty="0" smtClean="0"/>
              <a:t>hottDhaka.com</a:t>
            </a:r>
            <a:r>
              <a:rPr lang="en-US" dirty="0" smtClean="0"/>
              <a:t>. </a:t>
            </a:r>
            <a:r>
              <a:rPr lang="en-US" dirty="0" err="1" smtClean="0"/>
              <a:t>N.p</a:t>
            </a:r>
            <a:r>
              <a:rPr lang="en-US" dirty="0" smtClean="0"/>
              <a:t>., </a:t>
            </a:r>
            <a:r>
              <a:rPr lang="en-US" dirty="0" err="1" smtClean="0"/>
              <a:t>n.d</a:t>
            </a:r>
            <a:r>
              <a:rPr lang="en-US" dirty="0" smtClean="0"/>
              <a:t>. Web. 18 Nov. 2010. </a:t>
            </a:r>
            <a:br>
              <a:rPr lang="en-US" dirty="0" smtClean="0"/>
            </a:br>
            <a:r>
              <a:rPr lang="en-US" dirty="0" smtClean="0"/>
              <a:t>     &lt;http://www.google.com/imgres?imgurl=http://www.telegraph.co.uk/telegraph/ </a:t>
            </a:r>
            <a:br>
              <a:rPr lang="en-US" dirty="0" smtClean="0"/>
            </a:br>
            <a:r>
              <a:rPr lang="en-US" dirty="0" smtClean="0"/>
              <a:t>     multimedia/archive/01403/ </a:t>
            </a:r>
            <a:br>
              <a:rPr lang="en-US" dirty="0" smtClean="0"/>
            </a:br>
            <a:r>
              <a:rPr lang="en-US" dirty="0" smtClean="0"/>
              <a:t>     polluted-water_1403734i.jpg&amp;imgrefurl=http://www.hottdhaka.com/hotttalk/forum/ </a:t>
            </a:r>
            <a:br>
              <a:rPr lang="en-US" dirty="0" smtClean="0"/>
            </a:br>
            <a:r>
              <a:rPr lang="en-US" dirty="0" smtClean="0"/>
              <a:t>     index.php%3Fsub_section%3Dview_topic%26mf_id%3D23%26sf_id%3D42%26id%3D3909&amp;usg=__ </a:t>
            </a:r>
            <a:br>
              <a:rPr lang="en-US" dirty="0" smtClean="0"/>
            </a:br>
            <a:r>
              <a:rPr lang="en-US" dirty="0" smtClean="0"/>
              <a:t>     Aa_5h_P5a0HE3t7xcme1eeqK0eQ=&amp;h=400&amp;w=620&amp;sz=66&amp;hl=</a:t>
            </a:r>
            <a:r>
              <a:rPr lang="en-US" dirty="0" err="1" smtClean="0"/>
              <a:t>en&amp;start</a:t>
            </a:r>
            <a:r>
              <a:rPr lang="en-US" dirty="0" smtClean="0"/>
              <a:t>=0&amp;zoom=1&amp;tbnid=</a:t>
            </a:r>
            <a:r>
              <a:rPr lang="en-US" dirty="0" err="1" smtClean="0"/>
              <a:t>hJwEnlu</a:t>
            </a:r>
            <a:r>
              <a:rPr lang="en-US" dirty="0" smtClean="0"/>
              <a:t> </a:t>
            </a:r>
            <a:br>
              <a:rPr lang="en-US" dirty="0" smtClean="0"/>
            </a:br>
            <a:r>
              <a:rPr lang="en-US" dirty="0" smtClean="0"/>
              <a:t>     LkGhK4M:&amp;</a:t>
            </a:r>
            <a:r>
              <a:rPr lang="en-US" dirty="0" err="1" smtClean="0"/>
              <a:t>tbnh</a:t>
            </a:r>
            <a:r>
              <a:rPr lang="en-US" dirty="0" smtClean="0"/>
              <a:t>=150&amp;tbnw=227&amp;prev=/ </a:t>
            </a:r>
            <a:br>
              <a:rPr lang="en-US" dirty="0" smtClean="0"/>
            </a:br>
            <a:r>
              <a:rPr lang="en-US" dirty="0" smtClean="0"/>
              <a:t>     images%3Fq%3Dpolluted%2Bwater%26um%3D1%26hl%3Den%26safe%3Dactive%26sa%3DX%26rls%3 </a:t>
            </a:r>
            <a:br>
              <a:rPr lang="en-US" dirty="0" smtClean="0"/>
            </a:br>
            <a:r>
              <a:rPr lang="en-US" dirty="0" smtClean="0"/>
              <a:t>     Dcom.microsoft:en-us:IE-SearchBox%26biw%3D1419%26bih%3D744%26tbs%3Disch:1&amp;um=1&amp;it </a:t>
            </a:r>
            <a:br>
              <a:rPr lang="en-US" dirty="0" smtClean="0"/>
            </a:br>
            <a:r>
              <a:rPr lang="en-US" dirty="0" smtClean="0"/>
              <a:t>     </a:t>
            </a:r>
            <a:r>
              <a:rPr lang="en-US" dirty="0" err="1" smtClean="0"/>
              <a:t>bs</a:t>
            </a:r>
            <a:r>
              <a:rPr lang="en-US" dirty="0" smtClean="0"/>
              <a:t>=1&amp;iact=</a:t>
            </a:r>
            <a:r>
              <a:rPr lang="en-US" dirty="0" err="1" smtClean="0"/>
              <a:t>hc&amp;vpx</a:t>
            </a:r>
            <a:r>
              <a:rPr lang="en-US" dirty="0" smtClean="0"/>
              <a:t>=784&amp;vpy=401&amp;dur=1591&amp;hovh=180&amp;hovw=280&amp;tx=99&amp;ty=87&amp;ei=</a:t>
            </a:r>
            <a:r>
              <a:rPr lang="en-US" dirty="0" err="1" smtClean="0"/>
              <a:t>UYTlTPfTDI</a:t>
            </a:r>
            <a:r>
              <a:rPr lang="en-US" dirty="0" smtClean="0"/>
              <a:t> </a:t>
            </a:r>
            <a:br>
              <a:rPr lang="en-US" dirty="0" smtClean="0"/>
            </a:br>
            <a:r>
              <a:rPr lang="en-US" dirty="0" smtClean="0"/>
              <a:t>     yksQPonc2wCw&amp;oei=UYTlTPfTDIyksQPonc2wCw&amp;esq=1&amp;page=1&amp;ndsp=28&amp;ved=1t:429,r:18,s:0&gt;. </a:t>
            </a:r>
            <a:endParaRPr lang="en-US"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Household water contamination?</a:t>
            </a:r>
            <a:endParaRPr lang="en-US" dirty="0"/>
          </a:p>
        </p:txBody>
      </p:sp>
      <p:sp>
        <p:nvSpPr>
          <p:cNvPr id="3" name="Content Placeholder 2"/>
          <p:cNvSpPr>
            <a:spLocks noGrp="1"/>
          </p:cNvSpPr>
          <p:nvPr>
            <p:ph idx="1"/>
          </p:nvPr>
        </p:nvSpPr>
        <p:spPr/>
        <p:txBody>
          <a:bodyPr/>
          <a:lstStyle/>
          <a:p>
            <a:pPr marL="448056" lvl="1" indent="-384048">
              <a:buSzPct val="80000"/>
              <a:buFont typeface="Wingdings 2"/>
              <a:buChar char=""/>
            </a:pPr>
            <a:r>
              <a:rPr lang="en-US" sz="2800" dirty="0" smtClean="0"/>
              <a:t>Household water contamination is the contamination of the ill treatment and ill usage of household water. (Water used by the everyday person).</a:t>
            </a:r>
            <a:endParaRPr lang="en-US" sz="4000" dirty="0" smtClean="0"/>
          </a:p>
          <a:p>
            <a:endParaRPr lang="en-US" sz="4400" dirty="0" smtClean="0"/>
          </a:p>
          <a:p>
            <a:endParaRPr lang="en-US" dirty="0"/>
          </a:p>
        </p:txBody>
      </p:sp>
      <p:pic>
        <p:nvPicPr>
          <p:cNvPr id="4" name="il_fi" descr="http://www.filterwater.com/asp/cs/images/gwcont.gif"/>
          <p:cNvPicPr/>
          <p:nvPr/>
        </p:nvPicPr>
        <p:blipFill>
          <a:blip r:embed="rId2"/>
          <a:srcRect/>
          <a:stretch>
            <a:fillRect/>
          </a:stretch>
        </p:blipFill>
        <p:spPr bwMode="auto">
          <a:xfrm>
            <a:off x="457200" y="3810000"/>
            <a:ext cx="41148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l_fi" descr="http://www.mtmdrains.co.uk/images/septic_tank.jpg"/>
          <p:cNvPicPr/>
          <p:nvPr/>
        </p:nvPicPr>
        <p:blipFill>
          <a:blip r:embed="rId3"/>
          <a:srcRect/>
          <a:stretch>
            <a:fillRect/>
          </a:stretch>
        </p:blipFill>
        <p:spPr bwMode="auto">
          <a:xfrm>
            <a:off x="5029200" y="3810000"/>
            <a:ext cx="38100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ctr"/>
            <a:r>
              <a:rPr lang="en-US" sz="4400" dirty="0" smtClean="0"/>
              <a:t/>
            </a:r>
            <a:br>
              <a:rPr lang="en-US" sz="4400" dirty="0" smtClean="0"/>
            </a:br>
            <a:r>
              <a:rPr lang="en-US" sz="4400" dirty="0" smtClean="0"/>
              <a:t>What impact it is having in the world/locally?</a:t>
            </a:r>
            <a:r>
              <a:rPr lang="en-US" sz="6000" dirty="0" smtClean="0"/>
              <a:t/>
            </a:r>
            <a:br>
              <a:rPr lang="en-US" sz="6000" dirty="0" smtClean="0"/>
            </a:br>
            <a:endParaRPr lang="en-US" dirty="0"/>
          </a:p>
        </p:txBody>
      </p:sp>
      <p:sp>
        <p:nvSpPr>
          <p:cNvPr id="3" name="Content Placeholder 2"/>
          <p:cNvSpPr>
            <a:spLocks noGrp="1"/>
          </p:cNvSpPr>
          <p:nvPr>
            <p:ph idx="1"/>
          </p:nvPr>
        </p:nvSpPr>
        <p:spPr/>
        <p:txBody>
          <a:bodyPr/>
          <a:lstStyle/>
          <a:p>
            <a:pPr marL="448056" lvl="1" indent="-384048">
              <a:buSzPct val="80000"/>
              <a:buFont typeface="Wingdings 2"/>
              <a:buChar char=""/>
            </a:pPr>
            <a:r>
              <a:rPr lang="en-US" sz="2800" dirty="0" smtClean="0"/>
              <a:t>Ill-treatment of human waste= communicable diseases: cholera</a:t>
            </a:r>
            <a:endParaRPr lang="en-US" dirty="0"/>
          </a:p>
        </p:txBody>
      </p:sp>
      <p:pic>
        <p:nvPicPr>
          <p:cNvPr id="4" name="il_fi" descr="http://3.bp.blogspot.com/_0pzwKzvSMbo/TG7U_r3sgNI/AAAAAAAABKs/XsQvyVg4kCE/s1600/GD6834669@Pakistani-poor-people-5608.jpg"/>
          <p:cNvPicPr/>
          <p:nvPr/>
        </p:nvPicPr>
        <p:blipFill>
          <a:blip r:embed="rId2"/>
          <a:srcRect/>
          <a:stretch>
            <a:fillRect/>
          </a:stretch>
        </p:blipFill>
        <p:spPr bwMode="auto">
          <a:xfrm>
            <a:off x="2133600" y="2895600"/>
            <a:ext cx="487680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t> </a:t>
            </a:r>
            <a:r>
              <a:rPr lang="en-US" sz="5400" dirty="0" smtClean="0"/>
              <a:t/>
            </a:r>
            <a:br>
              <a:rPr lang="en-US" sz="5400" dirty="0" smtClean="0"/>
            </a:br>
            <a:r>
              <a:rPr lang="en-US" sz="4400" dirty="0" smtClean="0"/>
              <a:t>Why is this a problem?</a:t>
            </a:r>
            <a:r>
              <a:rPr lang="en-US" sz="3600" dirty="0" smtClean="0"/>
              <a:t/>
            </a:r>
            <a:br>
              <a:rPr lang="en-US" sz="3600" dirty="0" smtClean="0"/>
            </a:br>
            <a:endParaRPr lang="en-US" dirty="0"/>
          </a:p>
        </p:txBody>
      </p:sp>
      <p:sp>
        <p:nvSpPr>
          <p:cNvPr id="3" name="Content Placeholder 2"/>
          <p:cNvSpPr>
            <a:spLocks noGrp="1"/>
          </p:cNvSpPr>
          <p:nvPr>
            <p:ph idx="1"/>
          </p:nvPr>
        </p:nvSpPr>
        <p:spPr/>
        <p:txBody>
          <a:bodyPr/>
          <a:lstStyle/>
          <a:p>
            <a:pPr marL="448056" lvl="1" indent="-384048">
              <a:buSzPct val="80000"/>
              <a:buFont typeface="Wingdings 2"/>
              <a:buChar char=""/>
            </a:pPr>
            <a:r>
              <a:rPr lang="en-US" sz="2800" dirty="0" smtClean="0"/>
              <a:t>Lives are getting lost due to the ill treated water that spreads disease.</a:t>
            </a:r>
          </a:p>
          <a:p>
            <a:pPr marL="448056" lvl="1" indent="-384048">
              <a:buSzPct val="80000"/>
              <a:buFont typeface="Wingdings 2"/>
              <a:buChar char=""/>
            </a:pPr>
            <a:r>
              <a:rPr lang="en-US" sz="2800" dirty="0" smtClean="0"/>
              <a:t>Because the water is becoming contaminated and is spreading diseases like cholera throughout populated areas.</a:t>
            </a:r>
            <a:endParaRPr lang="en-US" sz="4000" dirty="0" smtClean="0"/>
          </a:p>
          <a:p>
            <a:endParaRPr lang="en-US" dirty="0"/>
          </a:p>
        </p:txBody>
      </p:sp>
      <p:pic>
        <p:nvPicPr>
          <p:cNvPr id="4" name="il_fi" descr="http://earthobservatory.nasa.gov/Experiments/CitizenScientist/WaterQuality/images/water_contamination.jpg"/>
          <p:cNvPicPr/>
          <p:nvPr/>
        </p:nvPicPr>
        <p:blipFill>
          <a:blip r:embed="rId2"/>
          <a:srcRect t="30070"/>
          <a:stretch>
            <a:fillRect/>
          </a:stretch>
        </p:blipFill>
        <p:spPr bwMode="auto">
          <a:xfrm>
            <a:off x="1828800" y="4267200"/>
            <a:ext cx="53340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is affected?</a:t>
            </a:r>
            <a:endParaRPr lang="en-US" dirty="0"/>
          </a:p>
        </p:txBody>
      </p:sp>
      <p:sp>
        <p:nvSpPr>
          <p:cNvPr id="3" name="Content Placeholder 2"/>
          <p:cNvSpPr>
            <a:spLocks noGrp="1"/>
          </p:cNvSpPr>
          <p:nvPr>
            <p:ph idx="1"/>
          </p:nvPr>
        </p:nvSpPr>
        <p:spPr/>
        <p:txBody>
          <a:bodyPr/>
          <a:lstStyle/>
          <a:p>
            <a:r>
              <a:rPr lang="en-US" dirty="0" smtClean="0"/>
              <a:t>Everyone!</a:t>
            </a:r>
            <a:endParaRPr lang="en-US" dirty="0"/>
          </a:p>
        </p:txBody>
      </p:sp>
      <p:pic>
        <p:nvPicPr>
          <p:cNvPr id="3074" name="Picture 2" descr="http://2.bp.blogspot.com/_RuvlRjXA1gw/TIpTCZqcrVI/AAAAAAAAAxE/nE0qmKf-da8/s1600/children_holding_hands_around_the_world.gif"/>
          <p:cNvPicPr>
            <a:picLocks noChangeAspect="1" noChangeArrowheads="1"/>
          </p:cNvPicPr>
          <p:nvPr/>
        </p:nvPicPr>
        <p:blipFill>
          <a:blip r:embed="rId2"/>
          <a:srcRect/>
          <a:stretch>
            <a:fillRect/>
          </a:stretch>
        </p:blipFill>
        <p:spPr bwMode="auto">
          <a:xfrm>
            <a:off x="3962400" y="1996820"/>
            <a:ext cx="4419600" cy="409918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is everyone affected?</a:t>
            </a:r>
            <a:endParaRPr lang="en-US" dirty="0"/>
          </a:p>
        </p:txBody>
      </p:sp>
      <p:sp>
        <p:nvSpPr>
          <p:cNvPr id="3" name="Content Placeholder 2"/>
          <p:cNvSpPr>
            <a:spLocks noGrp="1"/>
          </p:cNvSpPr>
          <p:nvPr>
            <p:ph sz="half" idx="1"/>
          </p:nvPr>
        </p:nvSpPr>
        <p:spPr/>
        <p:txBody>
          <a:bodyPr>
            <a:normAutofit/>
          </a:bodyPr>
          <a:lstStyle/>
          <a:p>
            <a:pPr algn="just"/>
            <a:endParaRPr lang="en-US" sz="1800" dirty="0" smtClean="0"/>
          </a:p>
          <a:p>
            <a:pPr algn="just"/>
            <a:endParaRPr lang="en-US" sz="1800" dirty="0" smtClean="0"/>
          </a:p>
          <a:p>
            <a:pPr algn="just"/>
            <a:r>
              <a:rPr lang="en-US" sz="1800" dirty="0" smtClean="0"/>
              <a:t>In </a:t>
            </a:r>
            <a:r>
              <a:rPr lang="en-US" sz="1800" dirty="0" smtClean="0"/>
              <a:t>a food chain, things start from the smallest organisms and work their way up to the larger ones. If the smallest ones get contaminated, then the next smallest will get even more contaminated due to the numbers that they eat the smallest ones. Slowly every organism in the food chain will get </a:t>
            </a:r>
            <a:r>
              <a:rPr lang="en-US" sz="1800" dirty="0" smtClean="0"/>
              <a:t>affected.</a:t>
            </a:r>
            <a:endParaRPr lang="en-US" sz="1800" dirty="0" smtClean="0"/>
          </a:p>
          <a:p>
            <a:endParaRPr lang="en-US" dirty="0"/>
          </a:p>
        </p:txBody>
      </p:sp>
      <p:pic>
        <p:nvPicPr>
          <p:cNvPr id="5" name="il_fi" descr="http://users.rcn.com/jkimball.ma.ultranet/BiologyPages/D/DDT_chain.gif"/>
          <p:cNvPicPr>
            <a:picLocks noGrp="1"/>
          </p:cNvPicPr>
          <p:nvPr>
            <p:ph sz="half" idx="2"/>
          </p:nvPr>
        </p:nvPicPr>
        <p:blipFill>
          <a:blip r:embed="rId2"/>
          <a:srcRect/>
          <a:stretch>
            <a:fillRect/>
          </a:stretch>
        </p:blipFill>
        <p:spPr bwMode="auto">
          <a:xfrm>
            <a:off x="5148262" y="1828800"/>
            <a:ext cx="3462338" cy="4191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effectLst>
                  <a:outerShdw blurRad="38100" dist="38100" dir="2700000" algn="tl">
                    <a:srgbClr val="000000">
                      <a:alpha val="43137"/>
                    </a:srgbClr>
                  </a:outerShdw>
                </a:effectLst>
              </a:rPr>
              <a:t/>
            </a:r>
            <a:br>
              <a:rPr lang="en-US" sz="4400" dirty="0" smtClean="0">
                <a:effectLst>
                  <a:outerShdw blurRad="38100" dist="38100" dir="2700000" algn="tl">
                    <a:srgbClr val="000000">
                      <a:alpha val="43137"/>
                    </a:srgbClr>
                  </a:outerShdw>
                </a:effectLst>
              </a:rPr>
            </a:br>
            <a:r>
              <a:rPr lang="en-US" sz="4400" dirty="0" smtClean="0">
                <a:effectLst>
                  <a:outerShdw blurRad="38100" dist="38100" dir="2700000" algn="tl">
                    <a:srgbClr val="000000">
                      <a:alpha val="43137"/>
                    </a:srgbClr>
                  </a:outerShdw>
                </a:effectLst>
              </a:rPr>
              <a:t>What will happen if issue is not addressed?</a:t>
            </a:r>
            <a:r>
              <a:rPr lang="en-US" sz="3600" dirty="0" smtClean="0">
                <a:effectLst>
                  <a:outerShdw blurRad="38100" dist="38100" dir="2700000" algn="tl">
                    <a:srgbClr val="000000">
                      <a:alpha val="43137"/>
                    </a:srgbClr>
                  </a:outerShdw>
                </a:effectLst>
              </a:rPr>
              <a:t/>
            </a:r>
            <a:br>
              <a:rPr lang="en-US" sz="3600"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448056" lvl="1" indent="-384048">
              <a:buSzPct val="80000"/>
              <a:buFont typeface="Wingdings 2"/>
              <a:buChar char=""/>
            </a:pPr>
            <a:r>
              <a:rPr lang="en-US" sz="2800" dirty="0" smtClean="0"/>
              <a:t>People, as well as all surrounding creatures (plants, animals) will severely suffer and possibly die.</a:t>
            </a:r>
            <a:endParaRPr lang="en-US" sz="4000" dirty="0" smtClean="0"/>
          </a:p>
          <a:p>
            <a:pPr>
              <a:buNone/>
            </a:pPr>
            <a:endParaRPr lang="en-US" dirty="0"/>
          </a:p>
        </p:txBody>
      </p:sp>
      <p:pic>
        <p:nvPicPr>
          <p:cNvPr id="4" name="il_fi" descr="http://pigandpeppers.files.wordpress.com/2010/03/pol-water.jpg"/>
          <p:cNvPicPr/>
          <p:nvPr/>
        </p:nvPicPr>
        <p:blipFill>
          <a:blip r:embed="rId2"/>
          <a:srcRect/>
          <a:stretch>
            <a:fillRect/>
          </a:stretch>
        </p:blipFill>
        <p:spPr bwMode="auto">
          <a:xfrm>
            <a:off x="2057400" y="3429000"/>
            <a:ext cx="48006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t>Possible Solutions</a:t>
            </a:r>
            <a:endParaRPr lang="en-US" sz="3600" dirty="0" smtClean="0"/>
          </a:p>
        </p:txBody>
      </p:sp>
      <p:sp>
        <p:nvSpPr>
          <p:cNvPr id="3" name="Content Placeholder 2"/>
          <p:cNvSpPr>
            <a:spLocks noGrp="1"/>
          </p:cNvSpPr>
          <p:nvPr>
            <p:ph idx="1"/>
          </p:nvPr>
        </p:nvSpPr>
        <p:spPr/>
        <p:txBody>
          <a:bodyPr/>
          <a:lstStyle/>
          <a:p>
            <a:r>
              <a:rPr lang="en-US" dirty="0" smtClean="0"/>
              <a:t>Educate the public (see Kate and Katie's PowerPoint)</a:t>
            </a:r>
          </a:p>
          <a:p>
            <a:pPr>
              <a:buNone/>
            </a:pPr>
            <a:endParaRPr lang="en-US" dirty="0" smtClean="0"/>
          </a:p>
          <a:p>
            <a:endParaRPr lang="en-US" dirty="0" smtClean="0"/>
          </a:p>
          <a:p>
            <a:endParaRPr lang="en-US"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Things to do:</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Only plant vegetation native to your area  </a:t>
            </a:r>
          </a:p>
          <a:p>
            <a:r>
              <a:rPr lang="en-US" dirty="0" smtClean="0"/>
              <a:t>During summer months, cut grass higher to help retain soil moisture.  </a:t>
            </a:r>
          </a:p>
          <a:p>
            <a:r>
              <a:rPr lang="en-US" dirty="0" smtClean="0"/>
              <a:t>Cover your garden during winter months.</a:t>
            </a:r>
          </a:p>
          <a:p>
            <a:r>
              <a:rPr lang="en-US" dirty="0" smtClean="0"/>
              <a:t>If it will kill a bug in your lawn, it may kill fish in your stream also!  Use pesticides sparingly by practicing “integrated pest management.”  </a:t>
            </a:r>
          </a:p>
          <a:p>
            <a:r>
              <a:rPr lang="en-US" dirty="0" smtClean="0"/>
              <a:t>Don’t put yard trimmings in a stream!  Compost trimmings or take them to a local composting program.</a:t>
            </a:r>
          </a:p>
          <a:p>
            <a:r>
              <a:rPr lang="en-US" dirty="0" smtClean="0"/>
              <a:t>Scientists believe that fecal matter from pets is a major source of bacteria in urban waterways. </a:t>
            </a:r>
          </a:p>
          <a:p>
            <a:r>
              <a:rPr lang="en-US" dirty="0" smtClean="0"/>
              <a:t>Flush fecal material down the toilet or wrap it up and place it in the trash.</a:t>
            </a:r>
          </a:p>
          <a:p>
            <a:r>
              <a:rPr lang="en-US" dirty="0" smtClean="0"/>
              <a:t>Do not Wash your car at a designated car wash</a:t>
            </a:r>
          </a:p>
          <a:p>
            <a:r>
              <a:rPr lang="en-US" dirty="0" smtClean="0"/>
              <a:t>Wash oils or other spills down the storm drain!</a:t>
            </a:r>
          </a:p>
          <a:p>
            <a:r>
              <a:rPr lang="en-US" dirty="0" smtClean="0"/>
              <a:t>Pick up litter.</a:t>
            </a:r>
          </a:p>
          <a:p>
            <a:r>
              <a:rPr lang="en-US" dirty="0" smtClean="0"/>
              <a:t>Do not allow wastes to enter a storm drain or stream.  They can injure or kill fish and wildlife!</a:t>
            </a:r>
          </a:p>
          <a:p>
            <a:r>
              <a:rPr lang="en-US" dirty="0" smtClean="0"/>
              <a:t> Do not burn or bury trash!  Reuse and recycle everything possible!</a:t>
            </a:r>
          </a:p>
          <a:p>
            <a:r>
              <a:rPr lang="en-US" dirty="0" smtClean="0"/>
              <a:t>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199</TotalTime>
  <Words>354</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Household Water Contamination</vt:lpstr>
      <vt:lpstr>What is Household water contamination?</vt:lpstr>
      <vt:lpstr> What impact it is having in the world/locally? </vt:lpstr>
      <vt:lpstr>  Why is this a problem? </vt:lpstr>
      <vt:lpstr>Who is affected?</vt:lpstr>
      <vt:lpstr>How is everyone affected?</vt:lpstr>
      <vt:lpstr> What will happen if issue is not addressed? </vt:lpstr>
      <vt:lpstr>Possible Solutions</vt:lpstr>
      <vt:lpstr>Things to do:</vt:lpstr>
      <vt:lpstr>Citations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Household Water Contamination</dc:title>
  <dc:creator>Keith Gilman</dc:creator>
  <cp:lastModifiedBy>Keith Gilman</cp:lastModifiedBy>
  <cp:revision>28</cp:revision>
  <dcterms:created xsi:type="dcterms:W3CDTF">2010-11-11T19:51:31Z</dcterms:created>
  <dcterms:modified xsi:type="dcterms:W3CDTF">2011-01-13T20:15:30Z</dcterms:modified>
</cp:coreProperties>
</file>