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Default Extension="gif" ContentType="image/gif"/>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3" r:id="rId1"/>
  </p:sldMasterIdLst>
  <p:notesMasterIdLst>
    <p:notesMasterId r:id="rId22"/>
  </p:notesMasterIdLst>
  <p:handoutMasterIdLst>
    <p:handoutMasterId r:id="rId23"/>
  </p:handoutMasterIdLst>
  <p:sldIdLst>
    <p:sldId id="256" r:id="rId2"/>
    <p:sldId id="333" r:id="rId3"/>
    <p:sldId id="332" r:id="rId4"/>
    <p:sldId id="328" r:id="rId5"/>
    <p:sldId id="330" r:id="rId6"/>
    <p:sldId id="334" r:id="rId7"/>
    <p:sldId id="336" r:id="rId8"/>
    <p:sldId id="314" r:id="rId9"/>
    <p:sldId id="304" r:id="rId10"/>
    <p:sldId id="340" r:id="rId11"/>
    <p:sldId id="335" r:id="rId12"/>
    <p:sldId id="276" r:id="rId13"/>
    <p:sldId id="288" r:id="rId14"/>
    <p:sldId id="289" r:id="rId15"/>
    <p:sldId id="341" r:id="rId16"/>
    <p:sldId id="278" r:id="rId17"/>
    <p:sldId id="268" r:id="rId18"/>
    <p:sldId id="339" r:id="rId19"/>
    <p:sldId id="321" r:id="rId20"/>
    <p:sldId id="342" r:id="rId21"/>
  </p:sldIdLst>
  <p:sldSz cx="9144000" cy="6858000" type="screen4x3"/>
  <p:notesSz cx="6858000" cy="9180513"/>
  <p:custShowLst>
    <p:custShow name="Custom Show 1" id="0">
      <p:sldLst>
        <p:sld r:id="rId2"/>
      </p:sldLst>
    </p:custShow>
  </p:custShow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showPr showNarration="1">
    <p:present/>
    <p:sldAll/>
    <p:penClr>
      <a:schemeClr val="tx1"/>
    </p:penClr>
  </p:showPr>
  <p:clrMru>
    <a:srgbClr val="FF0000"/>
    <a:srgbClr val="000000"/>
    <a:srgbClr val="0099CC"/>
    <a:srgbClr val="FFE1C3"/>
    <a:srgbClr val="FFCC99"/>
    <a:srgbClr val="FFFFFF"/>
    <a:srgbClr val="33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9" autoAdjust="0"/>
    <p:restoredTop sz="94595" autoAdjust="0"/>
  </p:normalViewPr>
  <p:slideViewPr>
    <p:cSldViewPr snapToGrid="0">
      <p:cViewPr>
        <p:scale>
          <a:sx n="75" d="100"/>
          <a:sy n="75" d="100"/>
        </p:scale>
        <p:origin x="-1422" y="-33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_rels/viewProps.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slide" Target="slides/slide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US"/>
          </a:p>
        </p:txBody>
      </p:sp>
      <p:sp>
        <p:nvSpPr>
          <p:cNvPr id="41987" name="Rectangle 3"/>
          <p:cNvSpPr>
            <a:spLocks noGrp="1" noChangeArrowheads="1"/>
          </p:cNvSpPr>
          <p:nvPr>
            <p:ph type="dt" sz="quarter" idx="1"/>
          </p:nvPr>
        </p:nvSpPr>
        <p:spPr bwMode="auto">
          <a:xfrm>
            <a:off x="388620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endParaRPr lang="en-US"/>
          </a:p>
        </p:txBody>
      </p:sp>
      <p:sp>
        <p:nvSpPr>
          <p:cNvPr id="41988" name="Rectangle 4"/>
          <p:cNvSpPr>
            <a:spLocks noGrp="1" noChangeArrowheads="1"/>
          </p:cNvSpPr>
          <p:nvPr>
            <p:ph type="ftr" sz="quarter" idx="2"/>
          </p:nvPr>
        </p:nvSpPr>
        <p:spPr bwMode="auto">
          <a:xfrm>
            <a:off x="0" y="8721725"/>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41989" name="Rectangle 5"/>
          <p:cNvSpPr>
            <a:spLocks noGrp="1" noChangeArrowheads="1"/>
          </p:cNvSpPr>
          <p:nvPr>
            <p:ph type="sldNum" sz="quarter" idx="3"/>
          </p:nvPr>
        </p:nvSpPr>
        <p:spPr bwMode="auto">
          <a:xfrm>
            <a:off x="3886200" y="8721725"/>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A4547863-F15F-4D96-8082-A22A8FF60A30}"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pPr>
              <a:defRPr/>
            </a:pPr>
            <a:endParaRPr lang="en-US"/>
          </a:p>
        </p:txBody>
      </p:sp>
      <p:sp>
        <p:nvSpPr>
          <p:cNvPr id="31747" name="Rectangle 3"/>
          <p:cNvSpPr>
            <a:spLocks noGrp="1" noChangeArrowheads="1"/>
          </p:cNvSpPr>
          <p:nvPr>
            <p:ph type="dt" idx="1"/>
          </p:nvPr>
        </p:nvSpPr>
        <p:spPr bwMode="auto">
          <a:xfrm>
            <a:off x="388620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pPr>
              <a:defRPr/>
            </a:pPr>
            <a:endParaRPr lang="en-US"/>
          </a:p>
        </p:txBody>
      </p:sp>
      <p:sp>
        <p:nvSpPr>
          <p:cNvPr id="22532" name="Rectangle 4"/>
          <p:cNvSpPr>
            <a:spLocks noGrp="1" noRot="1" noChangeAspect="1" noChangeArrowheads="1" noTextEdit="1"/>
          </p:cNvSpPr>
          <p:nvPr>
            <p:ph type="sldImg" idx="2"/>
          </p:nvPr>
        </p:nvSpPr>
        <p:spPr bwMode="auto">
          <a:xfrm>
            <a:off x="1135063" y="688975"/>
            <a:ext cx="4589462" cy="3441700"/>
          </a:xfrm>
          <a:prstGeom prst="rect">
            <a:avLst/>
          </a:prstGeom>
          <a:noFill/>
          <a:ln w="9525">
            <a:solidFill>
              <a:srgbClr val="000000"/>
            </a:solidFill>
            <a:miter lim="800000"/>
            <a:headEnd/>
            <a:tailEnd/>
          </a:ln>
        </p:spPr>
      </p:sp>
      <p:sp>
        <p:nvSpPr>
          <p:cNvPr id="31749" name="Rectangle 5"/>
          <p:cNvSpPr>
            <a:spLocks noGrp="1" noChangeArrowheads="1"/>
          </p:cNvSpPr>
          <p:nvPr>
            <p:ph type="body" sz="quarter" idx="3"/>
          </p:nvPr>
        </p:nvSpPr>
        <p:spPr bwMode="auto">
          <a:xfrm>
            <a:off x="914400" y="4360863"/>
            <a:ext cx="5029200" cy="413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1750" name="Rectangle 6"/>
          <p:cNvSpPr>
            <a:spLocks noGrp="1" noChangeArrowheads="1"/>
          </p:cNvSpPr>
          <p:nvPr>
            <p:ph type="ftr" sz="quarter" idx="4"/>
          </p:nvPr>
        </p:nvSpPr>
        <p:spPr bwMode="auto">
          <a:xfrm>
            <a:off x="0" y="8721725"/>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pPr>
              <a:defRPr/>
            </a:pPr>
            <a:endParaRPr lang="en-US"/>
          </a:p>
        </p:txBody>
      </p:sp>
      <p:sp>
        <p:nvSpPr>
          <p:cNvPr id="31751" name="Rectangle 7"/>
          <p:cNvSpPr>
            <a:spLocks noGrp="1" noChangeArrowheads="1"/>
          </p:cNvSpPr>
          <p:nvPr>
            <p:ph type="sldNum" sz="quarter" idx="5"/>
          </p:nvPr>
        </p:nvSpPr>
        <p:spPr bwMode="auto">
          <a:xfrm>
            <a:off x="3886200" y="8721725"/>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pPr>
              <a:defRPr/>
            </a:pPr>
            <a:fld id="{683E0A08-B478-4599-B0FE-C0EAE1B79352}"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90B3AFE5-E251-40F5-BB1F-D86AB7F9D2DA}" type="slidenum">
              <a:rPr lang="en-US" smtClean="0"/>
              <a:pPr/>
              <a:t>1</a:t>
            </a:fld>
            <a:endParaRPr lang="en-US" smtClean="0"/>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r>
              <a:rPr lang="en-US" sz="1000" smtClean="0">
                <a:latin typeface="Arial" charset="0"/>
                <a:cs typeface="Times New Roman" pitchFamily="18" charset="0"/>
              </a:rPr>
              <a:t>This presentation is about the negative impacts land development can have on water quality and aquatic habitat.  </a:t>
            </a:r>
          </a:p>
          <a:p>
            <a:r>
              <a:rPr lang="en-US" sz="1000" smtClean="0">
                <a:latin typeface="Arial" charset="0"/>
                <a:cs typeface="Times New Roman" pitchFamily="18" charset="0"/>
              </a:rPr>
              <a:t> </a:t>
            </a:r>
          </a:p>
          <a:p>
            <a:r>
              <a:rPr lang="en-US" sz="1000" smtClean="0">
                <a:latin typeface="Arial" charset="0"/>
                <a:cs typeface="Times New Roman" pitchFamily="18" charset="0"/>
              </a:rPr>
              <a:t>Land development can damage the natural processes in a watershed by increasing the amounts of pollutants entering the water, destroying fish and wildlife habitats, and altering the natural flow of water through a watershed.  Typically, with development comes more hard surfaces, more soil erosion, more cars, oil and gas, more pesticides, herbicides and fertilizer, and often, fewer trees, smaller wetlands, and loss of riparian vegetation. </a:t>
            </a:r>
          </a:p>
          <a:p>
            <a:r>
              <a:rPr lang="en-US" sz="1000" smtClean="0">
                <a:latin typeface="Arial" charset="0"/>
                <a:cs typeface="Times New Roman" pitchFamily="18" charset="0"/>
              </a:rPr>
              <a:t> </a:t>
            </a:r>
          </a:p>
          <a:p>
            <a:r>
              <a:rPr lang="en-US" sz="1000" smtClean="0">
                <a:latin typeface="Arial" charset="0"/>
                <a:cs typeface="Times New Roman" pitchFamily="18" charset="0"/>
              </a:rPr>
              <a:t>For lack of a better term, in this presentation the term “urban” will be used to describe development that is not associated with farm and forestry activity, even if it occurs outside a city or an urban growth boundary.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p:spPr>
        <p:txBody>
          <a:bodyPr/>
          <a:lstStyle/>
          <a:p>
            <a:fld id="{9C0248C1-CC72-40DC-A956-21B5BD38DD0C}" type="slidenum">
              <a:rPr lang="en-US" smtClean="0"/>
              <a:pPr/>
              <a:t>10</a:t>
            </a:fld>
            <a:endParaRPr lang="en-US" smtClean="0"/>
          </a:p>
        </p:txBody>
      </p:sp>
      <p:sp>
        <p:nvSpPr>
          <p:cNvPr id="32771" name="Rectangle 2"/>
          <p:cNvSpPr>
            <a:spLocks noGrp="1" noRot="1" noChangeAspect="1" noChangeArrowheads="1" noTextEdit="1"/>
          </p:cNvSpPr>
          <p:nvPr>
            <p:ph type="sldImg"/>
          </p:nvPr>
        </p:nvSpPr>
        <p:spPr>
          <a:solidFill>
            <a:srgbClr val="FFFFFF"/>
          </a:solidFill>
          <a:ln/>
        </p:spPr>
      </p:sp>
      <p:sp>
        <p:nvSpPr>
          <p:cNvPr id="32772" name="Rectangle 3"/>
          <p:cNvSpPr>
            <a:spLocks noGrp="1" noChangeArrowheads="1"/>
          </p:cNvSpPr>
          <p:nvPr>
            <p:ph type="body" idx="1"/>
          </p:nvPr>
        </p:nvSpPr>
        <p:spPr>
          <a:solidFill>
            <a:srgbClr val="FFFFFF"/>
          </a:solidFill>
          <a:ln>
            <a:solidFill>
              <a:srgbClr val="000000"/>
            </a:solidFill>
          </a:ln>
        </p:spPr>
        <p:txBody>
          <a:bodyPr/>
          <a:lstStyle/>
          <a:p>
            <a:r>
              <a:rPr lang="en-US" sz="1000" smtClean="0">
                <a:latin typeface="Arial" charset="0"/>
                <a:ea typeface="Arial Unicode MS" pitchFamily="34" charset="-128"/>
                <a:cs typeface="Arial Unicode MS" pitchFamily="34" charset="-128"/>
              </a:rPr>
              <a:t>As we said before, water pollution is not just caused by chemical inputs.  Physical changes to the water and the stream banks can also pollute.  Again, some of these would not be problems on land, but in the water, they can be very damaging. </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For example, increased sediment input is a serious problem in streams but not necessarily a problem elsewhere.  Eroded soil from construction projects or stream banks and other sediment particles (dirt) from streets are washed down with rain water into streams and lakes. Sediment in the water, called “turbidity,” blocks light which harms aquatic plants. It also makes it more difficult for fish to see and breathe. When sediment collects in a stream bed it can cover gravel used for spawning and smother fish eggs. Sediment input can also be a source of some of the chemical components that we saw before because sediments can carry things like bacteria or pesticides. </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Urban development can also increase temperatures, creating a water quality problem. Even more than terrestrial species, aquatic animals function best within a certain temperature range. If the natural temperature range is exceeded fish and other aquatic species become stressed and can die. Warmer water also holds less oxygen than cooler water so as the temperature goes up oxygen content goes down. There are three ways urban development can increase water temperatures. First, vegetation that might have once kept a stream cool is often removed in the process of urbanization. Second, runoff from paved areas is generally warmer than runoff from non-paved areas so the runoff water flowing into an urbanized stream can increase its temperature. And third, by changing the landscape and stormwater patterns, urban development can lead to lower flowing streams during the warm summer months. This decrease in water volume can lead to higher temperatures.</a:t>
            </a:r>
          </a:p>
          <a:p>
            <a:endParaRPr lang="en-US" sz="1000" smtClean="0">
              <a:latin typeface="Arial" charset="0"/>
              <a:ea typeface="Arial Unicode MS" pitchFamily="34" charset="-128"/>
              <a:cs typeface="Arial Unicode MS" pitchFamily="34" charset="-128"/>
            </a:endParaRPr>
          </a:p>
          <a:p>
            <a:r>
              <a:rPr lang="en-US" sz="1000" smtClean="0">
                <a:latin typeface="Arial" charset="0"/>
                <a:ea typeface="Arial Unicode MS" pitchFamily="34" charset="-128"/>
                <a:cs typeface="Arial Unicode MS" pitchFamily="34" charset="-128"/>
              </a:rPr>
              <a:t>(For more information see http://water.usgs.gov/pubs/circ/circ1225/index.html)</a:t>
            </a:r>
          </a:p>
          <a:p>
            <a:r>
              <a:rPr lang="en-US" sz="1000" smtClean="0">
                <a:latin typeface="Arial" charset="0"/>
                <a:ea typeface="Arial Unicode MS" pitchFamily="34" charset="-128"/>
                <a:cs typeface="Arial Unicode MS" pitchFamily="34" charset="-128"/>
              </a:rPr>
              <a:t> </a:t>
            </a:r>
          </a:p>
          <a:p>
            <a:endParaRPr lang="en-US" sz="1000" smtClean="0">
              <a:latin typeface="Arial" charset="0"/>
              <a:ea typeface="Arial Unicode MS" pitchFamily="34" charset="-128"/>
              <a:cs typeface="Arial Unicode MS"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F321F027-105B-405A-BE75-8ACB80A8A1ED}" type="slidenum">
              <a:rPr lang="en-US" smtClean="0"/>
              <a:pPr/>
              <a:t>11</a:t>
            </a:fld>
            <a:endParaRPr lang="en-US" smtClean="0"/>
          </a:p>
        </p:txBody>
      </p:sp>
      <p:sp>
        <p:nvSpPr>
          <p:cNvPr id="33795" name="Rectangle 2"/>
          <p:cNvSpPr>
            <a:spLocks noGrp="1" noRot="1" noChangeAspect="1" noChangeArrowheads="1" noTextEdit="1"/>
          </p:cNvSpPr>
          <p:nvPr>
            <p:ph type="sldImg"/>
          </p:nvPr>
        </p:nvSpPr>
        <p:spPr>
          <a:xfrm>
            <a:off x="1144588" y="695325"/>
            <a:ext cx="4572000" cy="3429000"/>
          </a:xfrm>
          <a:solidFill>
            <a:srgbClr val="FFFFFF"/>
          </a:solidFill>
          <a:ln/>
        </p:spPr>
      </p:sp>
      <p:sp>
        <p:nvSpPr>
          <p:cNvPr id="33796" name="Rectangle 3"/>
          <p:cNvSpPr>
            <a:spLocks noGrp="1" noChangeArrowheads="1"/>
          </p:cNvSpPr>
          <p:nvPr>
            <p:ph type="body" idx="1"/>
          </p:nvPr>
        </p:nvSpPr>
        <p:spPr>
          <a:solidFill>
            <a:srgbClr val="FFFFFF"/>
          </a:solidFill>
          <a:ln>
            <a:solidFill>
              <a:srgbClr val="000000"/>
            </a:solidFill>
          </a:ln>
        </p:spPr>
        <p:txBody>
          <a:bodyPr/>
          <a:lstStyle/>
          <a:p>
            <a:r>
              <a:rPr lang="en-US" smtClean="0">
                <a:latin typeface="Bookman Old Style" pitchFamily="18" charset="0"/>
                <a:ea typeface="Arial Unicode MS" pitchFamily="34" charset="-128"/>
                <a:cs typeface="Arial Unicode MS" pitchFamily="34" charset="-128"/>
              </a:rPr>
              <a:t>The second main impact from urban development is the damage done to fish and wildlife habitat. Along with changes in water quality, other aspects of aquatic habitat are degraded including </a:t>
            </a:r>
          </a:p>
          <a:p>
            <a:pPr>
              <a:buFontTx/>
              <a:buChar char="•"/>
            </a:pPr>
            <a:r>
              <a:rPr lang="en-US" smtClean="0">
                <a:latin typeface="Bookman Old Style" pitchFamily="18" charset="0"/>
                <a:ea typeface="Arial Unicode MS" pitchFamily="34" charset="-128"/>
                <a:cs typeface="Arial Unicode MS" pitchFamily="34" charset="-128"/>
              </a:rPr>
              <a:t>Changes in species diversity and abundance</a:t>
            </a:r>
          </a:p>
          <a:p>
            <a:pPr>
              <a:buFontTx/>
              <a:buChar char="•"/>
            </a:pPr>
            <a:r>
              <a:rPr lang="en-US" smtClean="0">
                <a:latin typeface="Bookman Old Style" pitchFamily="18" charset="0"/>
                <a:ea typeface="Arial Unicode MS" pitchFamily="34" charset="-128"/>
                <a:cs typeface="Arial Unicode MS" pitchFamily="34" charset="-128"/>
              </a:rPr>
              <a:t>Changes in physical structures of the habitat</a:t>
            </a:r>
          </a:p>
          <a:p>
            <a:r>
              <a:rPr lang="en-US" smtClean="0">
                <a:solidFill>
                  <a:srgbClr val="003366"/>
                </a:solidFill>
                <a:latin typeface="Bookman Old Style" pitchFamily="18" charset="0"/>
                <a:ea typeface="Arial Unicode MS" pitchFamily="34" charset="-128"/>
                <a:cs typeface="Arial Unicode MS" pitchFamily="34" charset="-128"/>
              </a:rPr>
              <a:t> </a:t>
            </a:r>
            <a:endParaRPr lang="en-US" smtClean="0">
              <a:latin typeface="Bookman Old Style" pitchFamily="18" charset="0"/>
              <a:ea typeface="Arial Unicode MS" pitchFamily="34" charset="-128"/>
              <a:cs typeface="Arial Unicode MS" pitchFamily="34" charset="-128"/>
            </a:endParaRPr>
          </a:p>
          <a:p>
            <a:r>
              <a:rPr lang="en-US" smtClean="0">
                <a:latin typeface="Bookman Old Style" pitchFamily="18" charset="0"/>
                <a:ea typeface="Arial Unicode MS" pitchFamily="34" charset="-128"/>
                <a:cs typeface="Arial Unicode MS" pitchFamily="34" charset="-128"/>
              </a:rPr>
              <a:t>Studies show that the diversity of aquatic insects decreases in streams where the watershed is heavily developed. The insects that are more sensitive to water pollution disappear and the hardier species, less desirable to fish, replace them.  The fish and other organisms that depend on insects are affected. This then has an influence all the way up the food chain.   </a:t>
            </a:r>
          </a:p>
          <a:p>
            <a:endParaRPr lang="en-US" smtClean="0">
              <a:latin typeface="Bookman Old Style" pitchFamily="18" charset="0"/>
              <a:ea typeface="Arial Unicode MS" pitchFamily="34" charset="-128"/>
              <a:cs typeface="Arial Unicode MS" pitchFamily="34" charset="-128"/>
            </a:endParaRPr>
          </a:p>
          <a:p>
            <a:r>
              <a:rPr lang="en-US" smtClean="0">
                <a:latin typeface="Bookman Old Style" pitchFamily="18" charset="0"/>
                <a:ea typeface="Arial Unicode MS" pitchFamily="34" charset="-128"/>
                <a:cs typeface="Arial Unicode MS" pitchFamily="34" charset="-128"/>
              </a:rPr>
              <a:t>The physical and chemical imapcts described above can alter the aquatic environment so that fish can not find food or shelter. Pollutants can also make it harder for fish to reproduce and to fight off disease. </a:t>
            </a:r>
          </a:p>
          <a:p>
            <a:endParaRPr lang="en-US" smtClean="0">
              <a:latin typeface="Bookman Old Style" pitchFamily="18" charset="0"/>
              <a:ea typeface="Arial Unicode MS" pitchFamily="34" charset="-128"/>
              <a:cs typeface="Arial Unicode MS" pitchFamily="34" charset="-128"/>
            </a:endParaRPr>
          </a:p>
          <a:p>
            <a:r>
              <a:rPr lang="en-US" smtClean="0">
                <a:latin typeface="Bookman Old Style" pitchFamily="18" charset="0"/>
                <a:ea typeface="Arial Unicode MS" pitchFamily="34" charset="-128"/>
                <a:cs typeface="Arial Unicode MS" pitchFamily="34" charset="-128"/>
              </a:rPr>
              <a:t>Urbanization can also result in the direct loss of aquatic habitat through:</a:t>
            </a:r>
          </a:p>
          <a:p>
            <a:pPr>
              <a:buFontTx/>
              <a:buChar char="•"/>
            </a:pPr>
            <a:r>
              <a:rPr lang="en-US" smtClean="0">
                <a:latin typeface="Bookman Old Style" pitchFamily="18" charset="0"/>
                <a:ea typeface="Arial Unicode MS" pitchFamily="34" charset="-128"/>
                <a:cs typeface="Arial Unicode MS" pitchFamily="34" charset="-128"/>
              </a:rPr>
              <a:t>loss of wetlands, </a:t>
            </a:r>
          </a:p>
          <a:p>
            <a:pPr>
              <a:buFontTx/>
              <a:buChar char="•"/>
            </a:pPr>
            <a:r>
              <a:rPr lang="en-US" smtClean="0">
                <a:latin typeface="Bookman Old Style" pitchFamily="18" charset="0"/>
                <a:ea typeface="Arial Unicode MS" pitchFamily="34" charset="-128"/>
                <a:cs typeface="Arial Unicode MS" pitchFamily="34" charset="-128"/>
              </a:rPr>
              <a:t>loss of vegetated stream banks, </a:t>
            </a:r>
          </a:p>
          <a:p>
            <a:pPr>
              <a:buFontTx/>
              <a:buChar char="•"/>
            </a:pPr>
            <a:r>
              <a:rPr lang="en-US" smtClean="0">
                <a:latin typeface="Bookman Old Style" pitchFamily="18" charset="0"/>
                <a:ea typeface="Arial Unicode MS" pitchFamily="34" charset="-128"/>
                <a:cs typeface="Arial Unicode MS" pitchFamily="34" charset="-128"/>
              </a:rPr>
              <a:t>loss of side channels, </a:t>
            </a:r>
          </a:p>
          <a:p>
            <a:pPr>
              <a:buFontTx/>
              <a:buChar char="•"/>
            </a:pPr>
            <a:r>
              <a:rPr lang="en-US" smtClean="0">
                <a:latin typeface="Bookman Old Style" pitchFamily="18" charset="0"/>
                <a:ea typeface="Arial Unicode MS" pitchFamily="34" charset="-128"/>
                <a:cs typeface="Arial Unicode MS" pitchFamily="34" charset="-128"/>
              </a:rPr>
              <a:t>changes to the natural pool and riffle structure of streams (loss of stream complexity)</a:t>
            </a:r>
          </a:p>
          <a:p>
            <a:pPr>
              <a:buFontTx/>
              <a:buChar char="•"/>
            </a:pPr>
            <a:r>
              <a:rPr lang="en-US" smtClean="0">
                <a:latin typeface="Bookman Old Style" pitchFamily="18" charset="0"/>
                <a:ea typeface="Arial Unicode MS" pitchFamily="34" charset="-128"/>
                <a:cs typeface="Arial Unicode MS" pitchFamily="34" charset="-128"/>
              </a:rPr>
              <a:t>barriers to fish passage, such as culverts or dams</a:t>
            </a:r>
          </a:p>
          <a:p>
            <a:pPr>
              <a:buFontTx/>
              <a:buChar char="•"/>
            </a:pPr>
            <a:r>
              <a:rPr lang="en-US" smtClean="0">
                <a:latin typeface="Bookman Old Style" pitchFamily="18" charset="0"/>
                <a:ea typeface="Arial Unicode MS" pitchFamily="34" charset="-128"/>
                <a:cs typeface="Arial Unicode MS" pitchFamily="34" charset="-128"/>
              </a:rPr>
              <a:t>loss of large woody debris and other habitat forming structures</a:t>
            </a:r>
          </a:p>
          <a:p>
            <a:endParaRPr lang="en-US" smtClean="0">
              <a:latin typeface="Bookman Old Style" pitchFamily="18" charset="0"/>
              <a:ea typeface="Arial Unicode MS" pitchFamily="34" charset="-128"/>
              <a:cs typeface="Arial Unicode MS" pitchFamily="34" charset="-128"/>
            </a:endParaRPr>
          </a:p>
          <a:p>
            <a:r>
              <a:rPr lang="en-US" smtClean="0">
                <a:latin typeface="Bookman Old Style" pitchFamily="18" charset="0"/>
                <a:ea typeface="Arial Unicode MS" pitchFamily="34" charset="-128"/>
                <a:cs typeface="Arial Unicode MS" pitchFamily="34" charset="-128"/>
              </a:rPr>
              <a:t>Wetlands, particularly salt marshes, are important habitats for a variety of species including young salmon. They take advantage of the abundance of food and hiding places in estuarine marshes as they grow big enough to handle the ocean and adjust to salty waters.  Stream banks are rich environments that are critical interfaces between terrestrial and aquatic habitats. Changes to the stream banks and streambeds can reduce the complexity of urban streams and damage their habitat potential.  If aquatic species are physically blocked from using parts of their habitat, then this can have significant consequences to the ability of those organisms to survive and/or reproduce.  Loss of large woody debris, in addition to all of the natural ways that streams create complex habitats, can also pose a critical threat to the aquatic species that depend on this complexity. </a:t>
            </a:r>
          </a:p>
          <a:p>
            <a:r>
              <a:rPr lang="en-US" smtClean="0">
                <a:solidFill>
                  <a:srgbClr val="003366"/>
                </a:solidFill>
                <a:latin typeface="Bookman Old Style" pitchFamily="18" charset="0"/>
                <a:ea typeface="Arial Unicode MS" pitchFamily="34" charset="-128"/>
                <a:cs typeface="Arial Unicode MS" pitchFamily="34" charset="-128"/>
              </a:rPr>
              <a:t> </a:t>
            </a:r>
            <a:endParaRPr lang="en-US" smtClean="0">
              <a:latin typeface="Bookman Old Style" pitchFamily="18" charset="0"/>
              <a:ea typeface="Arial Unicode MS" pitchFamily="34" charset="-128"/>
              <a:cs typeface="Arial Unicode MS" pitchFamily="34" charset="-128"/>
            </a:endParaRPr>
          </a:p>
          <a:p>
            <a:endParaRPr lang="en-US" smtClean="0">
              <a:latin typeface="Bookman Old Style" pitchFamily="18" charset="0"/>
              <a:ea typeface="Arial Unicode MS" pitchFamily="34" charset="-128"/>
              <a:cs typeface="Arial Unicode MS"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F1A72301-E4C7-432E-B67F-347B2DEFEABE}" type="slidenum">
              <a:rPr lang="en-US" smtClean="0"/>
              <a:pPr/>
              <a:t>12</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noFill/>
          <a:ln/>
        </p:spPr>
        <p:txBody>
          <a:bodyPr/>
          <a:lstStyle/>
          <a:p>
            <a:pPr>
              <a:spcBef>
                <a:spcPct val="40000"/>
              </a:spcBef>
            </a:pPr>
            <a:r>
              <a:rPr lang="en-US" sz="1000" smtClean="0">
                <a:latin typeface="Bookman Old Style" pitchFamily="18" charset="0"/>
                <a:ea typeface="Arial Unicode MS" pitchFamily="34" charset="-128"/>
                <a:cs typeface="Arial Unicode MS" pitchFamily="34" charset="-128"/>
              </a:rPr>
              <a:t>This term, Properly Functioning Condition, is used by National Marine Fisheries Services in their discussions about protecting threatened and endangered fish. It refers to “the sustained presence of natural habitat-forming processes…the essential physical features include adequate instream flow, appropriate water temperature, loose gravel for spawning, unimpeded fish passage, deep pools, and abundant large tree trunks and root wads.” (from “A Citizen’s Guide to the 4(d) Rule for Threatened Salmon and Steelhead on the West Coast” NMFS June 20, 2000).  These are a few of the components of aquatic habitat that can be harmed by land development and so need to be considered for protection:</a:t>
            </a:r>
          </a:p>
          <a:p>
            <a:pPr>
              <a:spcBef>
                <a:spcPct val="40000"/>
              </a:spcBef>
            </a:pPr>
            <a:r>
              <a:rPr lang="en-US" sz="1000" b="1" smtClean="0">
                <a:latin typeface="Bookman Old Style" pitchFamily="18" charset="0"/>
                <a:ea typeface="Arial Unicode MS" pitchFamily="34" charset="-128"/>
                <a:cs typeface="Arial Unicode MS" pitchFamily="34" charset="-128"/>
              </a:rPr>
              <a:t>Temperature in natural range:  </a:t>
            </a:r>
            <a:endParaRPr lang="en-US" sz="1000" smtClean="0">
              <a:latin typeface="Bookman Old Style" pitchFamily="18" charset="0"/>
              <a:ea typeface="Arial Unicode MS" pitchFamily="34" charset="-128"/>
              <a:cs typeface="Arial Unicode MS" pitchFamily="34" charset="-128"/>
            </a:endParaRPr>
          </a:p>
          <a:p>
            <a:pPr>
              <a:spcBef>
                <a:spcPct val="40000"/>
              </a:spcBef>
            </a:pPr>
            <a:r>
              <a:rPr lang="en-US" sz="1000" smtClean="0">
                <a:latin typeface="Bookman Old Style" pitchFamily="18" charset="0"/>
                <a:ea typeface="Arial Unicode MS" pitchFamily="34" charset="-128"/>
                <a:cs typeface="Arial Unicode MS" pitchFamily="34" charset="-128"/>
              </a:rPr>
              <a:t>To keep temperatures in a natural range, the stream needs to flow naturally, maintaining its historic width and depth - and it needs to have adequate vegetation alongside it for shade. </a:t>
            </a:r>
          </a:p>
          <a:p>
            <a:pPr>
              <a:spcBef>
                <a:spcPct val="40000"/>
              </a:spcBef>
            </a:pPr>
            <a:r>
              <a:rPr lang="en-US" sz="1000" b="1" smtClean="0">
                <a:latin typeface="Bookman Old Style" pitchFamily="18" charset="0"/>
                <a:ea typeface="Arial Unicode MS" pitchFamily="34" charset="-128"/>
                <a:cs typeface="Arial Unicode MS" pitchFamily="34" charset="-128"/>
              </a:rPr>
              <a:t>Enough dissolved oxygen:</a:t>
            </a:r>
            <a:endParaRPr lang="en-US" sz="1000" smtClean="0">
              <a:latin typeface="Bookman Old Style" pitchFamily="18" charset="0"/>
              <a:ea typeface="Arial Unicode MS" pitchFamily="34" charset="-128"/>
              <a:cs typeface="Arial Unicode MS" pitchFamily="34" charset="-128"/>
            </a:endParaRPr>
          </a:p>
          <a:p>
            <a:pPr>
              <a:spcBef>
                <a:spcPct val="40000"/>
              </a:spcBef>
            </a:pPr>
            <a:r>
              <a:rPr lang="en-US" sz="1000" smtClean="0">
                <a:latin typeface="Bookman Old Style" pitchFamily="18" charset="0"/>
                <a:ea typeface="Arial Unicode MS" pitchFamily="34" charset="-128"/>
                <a:cs typeface="Arial Unicode MS" pitchFamily="34" charset="-128"/>
              </a:rPr>
              <a:t>There needs to be the right balance of organic materials in the water so that there is food, but not so much that the decomposition of the material uses up the dissolved oxygen.  Again, the temperature needs to be low enough to allow oxygen to remain in solution.</a:t>
            </a:r>
          </a:p>
          <a:p>
            <a:pPr>
              <a:spcBef>
                <a:spcPct val="40000"/>
              </a:spcBef>
            </a:pPr>
            <a:r>
              <a:rPr lang="en-US" sz="1000" b="1" smtClean="0">
                <a:latin typeface="Bookman Old Style" pitchFamily="18" charset="0"/>
                <a:ea typeface="Arial Unicode MS" pitchFamily="34" charset="-128"/>
                <a:cs typeface="Arial Unicode MS" pitchFamily="34" charset="-128"/>
              </a:rPr>
              <a:t>Clear enough to see food and “breathe”</a:t>
            </a:r>
            <a:endParaRPr lang="en-US" sz="1000" smtClean="0">
              <a:latin typeface="Bookman Old Style" pitchFamily="18" charset="0"/>
              <a:ea typeface="Arial Unicode MS" pitchFamily="34" charset="-128"/>
              <a:cs typeface="Arial Unicode MS" pitchFamily="34" charset="-128"/>
            </a:endParaRPr>
          </a:p>
          <a:p>
            <a:pPr>
              <a:spcBef>
                <a:spcPct val="40000"/>
              </a:spcBef>
            </a:pPr>
            <a:r>
              <a:rPr lang="en-US" sz="1000" smtClean="0">
                <a:latin typeface="Bookman Old Style" pitchFamily="18" charset="0"/>
                <a:ea typeface="Arial Unicode MS" pitchFamily="34" charset="-128"/>
                <a:cs typeface="Arial Unicode MS" pitchFamily="34" charset="-128"/>
              </a:rPr>
              <a:t>Sediment in the water, coming from eroding streambanks, dirt on streets, construction sites, makes it hard for fish to see well enough to “hunt” for food and it makes harder for them to breathe.  Pollutants in the water can also impair their sense of “smell” for finding their spawning areas.</a:t>
            </a:r>
          </a:p>
          <a:p>
            <a:pPr>
              <a:spcBef>
                <a:spcPct val="40000"/>
              </a:spcBef>
            </a:pPr>
            <a:r>
              <a:rPr lang="en-US" sz="1000" b="1" smtClean="0">
                <a:latin typeface="Bookman Old Style" pitchFamily="18" charset="0"/>
                <a:ea typeface="Arial Unicode MS" pitchFamily="34" charset="-128"/>
                <a:cs typeface="Arial Unicode MS" pitchFamily="34" charset="-128"/>
              </a:rPr>
              <a:t>Clean enough for food web to function</a:t>
            </a:r>
            <a:endParaRPr lang="en-US" sz="1000" smtClean="0">
              <a:latin typeface="Bookman Old Style" pitchFamily="18" charset="0"/>
              <a:ea typeface="Arial Unicode MS" pitchFamily="34" charset="-128"/>
              <a:cs typeface="Arial Unicode MS" pitchFamily="34" charset="-128"/>
            </a:endParaRPr>
          </a:p>
          <a:p>
            <a:pPr>
              <a:spcBef>
                <a:spcPct val="40000"/>
              </a:spcBef>
            </a:pPr>
            <a:r>
              <a:rPr lang="en-US" sz="1000" smtClean="0">
                <a:latin typeface="Bookman Old Style" pitchFamily="18" charset="0"/>
                <a:ea typeface="Arial Unicode MS" pitchFamily="34" charset="-128"/>
                <a:cs typeface="Arial Unicode MS" pitchFamily="34" charset="-128"/>
              </a:rPr>
              <a:t>Sediment can also block the light needed for aquatic vegetation to survive. Other pollutants, like heavy metals, toxics, and oil-based materials are common in urban runoff because of cars and businesses. Even if the pollutants aren’t directly harmful to the fish, they can destroy the organisms that the fish depend on.</a:t>
            </a:r>
          </a:p>
          <a:p>
            <a:pPr>
              <a:spcBef>
                <a:spcPct val="40000"/>
              </a:spcBef>
            </a:pPr>
            <a:r>
              <a:rPr lang="en-US" sz="1000" b="1" smtClean="0">
                <a:latin typeface="Bookman Old Style" pitchFamily="18" charset="0"/>
                <a:ea typeface="Arial Unicode MS" pitchFamily="34" charset="-128"/>
                <a:cs typeface="Arial Unicode MS" pitchFamily="34" charset="-128"/>
              </a:rPr>
              <a:t>Clean and complex enough for spawning and rearing habitat </a:t>
            </a:r>
            <a:endParaRPr lang="en-US" sz="1000" smtClean="0">
              <a:latin typeface="Bookman Old Style" pitchFamily="18" charset="0"/>
              <a:ea typeface="Arial Unicode MS" pitchFamily="34" charset="-128"/>
              <a:cs typeface="Arial Unicode MS" pitchFamily="34" charset="-128"/>
            </a:endParaRPr>
          </a:p>
          <a:p>
            <a:pPr>
              <a:spcBef>
                <a:spcPct val="40000"/>
              </a:spcBef>
            </a:pPr>
            <a:r>
              <a:rPr lang="en-US" sz="1000" smtClean="0">
                <a:latin typeface="Bookman Old Style" pitchFamily="18" charset="0"/>
                <a:ea typeface="Arial Unicode MS" pitchFamily="34" charset="-128"/>
                <a:cs typeface="Arial Unicode MS" pitchFamily="34" charset="-128"/>
              </a:rPr>
              <a:t>Again, this brings us back to the need for the stream to have a natural hydrology.  Fish need places to spawn, places to hide when they are young and vulnerable.</a:t>
            </a:r>
          </a:p>
          <a:p>
            <a:pPr>
              <a:spcBef>
                <a:spcPct val="40000"/>
              </a:spcBef>
            </a:pPr>
            <a:endParaRPr lang="en-US" sz="1000" smtClean="0">
              <a:latin typeface="Bookman Old Style" pitchFamily="18" charset="0"/>
              <a:ea typeface="Arial Unicode MS" pitchFamily="34" charset="-128"/>
              <a:cs typeface="Arial Unicode MS" pitchFamily="34" charset="-128"/>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AE443141-2035-4C3F-B312-D301832AAE92}" type="slidenum">
              <a:rPr lang="en-US" smtClean="0"/>
              <a:pPr/>
              <a:t>13</a:t>
            </a:fld>
            <a:endParaRPr lang="en-US" smtClean="0"/>
          </a:p>
        </p:txBody>
      </p:sp>
      <p:sp>
        <p:nvSpPr>
          <p:cNvPr id="35843" name="Rectangle 2"/>
          <p:cNvSpPr>
            <a:spLocks noGrp="1" noRot="1" noChangeAspect="1" noChangeArrowheads="1" noTextEdit="1"/>
          </p:cNvSpPr>
          <p:nvPr>
            <p:ph type="sldImg"/>
          </p:nvPr>
        </p:nvSpPr>
        <p:spPr>
          <a:xfrm>
            <a:off x="1144588" y="695325"/>
            <a:ext cx="4572000" cy="3429000"/>
          </a:xfrm>
          <a:solidFill>
            <a:srgbClr val="FFFFFF"/>
          </a:solidFill>
          <a:ln/>
        </p:spPr>
      </p:sp>
      <p:sp>
        <p:nvSpPr>
          <p:cNvPr id="35844" name="Rectangle 3"/>
          <p:cNvSpPr>
            <a:spLocks noGrp="1" noChangeArrowheads="1"/>
          </p:cNvSpPr>
          <p:nvPr>
            <p:ph type="body" idx="1"/>
          </p:nvPr>
        </p:nvSpPr>
        <p:spPr>
          <a:solidFill>
            <a:srgbClr val="FFFFFF"/>
          </a:solidFill>
          <a:ln>
            <a:solidFill>
              <a:srgbClr val="000000"/>
            </a:solidFill>
          </a:ln>
        </p:spPr>
        <p:txBody>
          <a:bodyPr/>
          <a:lstStyle/>
          <a:p>
            <a:r>
              <a:rPr lang="en-US" sz="1000" smtClean="0">
                <a:latin typeface="Arial" charset="0"/>
                <a:ea typeface="Arial Unicode MS" pitchFamily="34" charset="-128"/>
                <a:cs typeface="Arial Unicode MS" pitchFamily="34" charset="-128"/>
              </a:rPr>
              <a:t>So, in addition to polluting water and degrading aquatic habitat, urban land development also significantly changes the way water flows through the landscape. These changes are caused by the disruption of the natural water balance and result in:</a:t>
            </a:r>
          </a:p>
          <a:p>
            <a:pPr>
              <a:buFontTx/>
              <a:buChar char="•"/>
            </a:pPr>
            <a:r>
              <a:rPr lang="en-US" sz="1000" smtClean="0">
                <a:latin typeface="Arial" charset="0"/>
                <a:ea typeface="Arial Unicode MS" pitchFamily="34" charset="-128"/>
                <a:cs typeface="Arial Unicode MS" pitchFamily="34" charset="-128"/>
              </a:rPr>
              <a:t>Increased flood peaks</a:t>
            </a:r>
          </a:p>
          <a:p>
            <a:pPr>
              <a:buFontTx/>
              <a:buChar char="•"/>
            </a:pPr>
            <a:r>
              <a:rPr lang="en-US" sz="1000" smtClean="0">
                <a:latin typeface="Arial" charset="0"/>
                <a:ea typeface="Arial Unicode MS" pitchFamily="34" charset="-128"/>
                <a:cs typeface="Arial Unicode MS" pitchFamily="34" charset="-128"/>
              </a:rPr>
              <a:t>More frequent flooding</a:t>
            </a:r>
          </a:p>
          <a:p>
            <a:pPr>
              <a:buFontTx/>
              <a:buChar char="•"/>
            </a:pPr>
            <a:r>
              <a:rPr lang="en-US" sz="1000" smtClean="0">
                <a:latin typeface="Arial" charset="0"/>
                <a:ea typeface="Arial Unicode MS" pitchFamily="34" charset="-128"/>
                <a:cs typeface="Arial Unicode MS" pitchFamily="34" charset="-128"/>
              </a:rPr>
              <a:t>Lower dry weather flow</a:t>
            </a:r>
          </a:p>
          <a:p>
            <a:pPr>
              <a:buFontTx/>
              <a:buChar char="•"/>
            </a:pPr>
            <a:r>
              <a:rPr lang="en-US" sz="1000" smtClean="0">
                <a:latin typeface="Arial" charset="0"/>
                <a:ea typeface="Arial Unicode MS" pitchFamily="34" charset="-128"/>
                <a:cs typeface="Arial Unicode MS" pitchFamily="34" charset="-128"/>
              </a:rPr>
              <a:t>Loss of stream complexity</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The result of these changes is more erosion during the “flashy” storm events, widening the streams and increasing the amount of sediments in the stream (which, in turn, can encourage more erosion…). These altered water flows can also cause changes to the stream bed and stream sides, reducing stream complexity and destroying healthy habitat.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EC3CE6B2-353F-4554-9E79-9336BAA12DAA}" type="slidenum">
              <a:rPr lang="en-US" smtClean="0"/>
              <a:pPr/>
              <a:t>14</a:t>
            </a:fld>
            <a:endParaRPr lang="en-US" smtClean="0"/>
          </a:p>
        </p:txBody>
      </p:sp>
      <p:sp>
        <p:nvSpPr>
          <p:cNvPr id="36867" name="Rectangle 2"/>
          <p:cNvSpPr>
            <a:spLocks noGrp="1" noRot="1" noChangeAspect="1" noChangeArrowheads="1" noTextEdit="1"/>
          </p:cNvSpPr>
          <p:nvPr>
            <p:ph type="sldImg"/>
          </p:nvPr>
        </p:nvSpPr>
        <p:spPr>
          <a:xfrm>
            <a:off x="1144588" y="695325"/>
            <a:ext cx="4572000" cy="3429000"/>
          </a:xfrm>
          <a:solidFill>
            <a:srgbClr val="FFFFFF"/>
          </a:solidFill>
          <a:ln/>
        </p:spPr>
      </p:sp>
      <p:sp>
        <p:nvSpPr>
          <p:cNvPr id="36868" name="Rectangle 3"/>
          <p:cNvSpPr>
            <a:spLocks noGrp="1" noChangeArrowheads="1"/>
          </p:cNvSpPr>
          <p:nvPr>
            <p:ph type="body" idx="1"/>
          </p:nvPr>
        </p:nvSpPr>
        <p:spPr>
          <a:solidFill>
            <a:srgbClr val="FFFFFF"/>
          </a:solidFill>
          <a:ln>
            <a:solidFill>
              <a:srgbClr val="000000"/>
            </a:solidFill>
          </a:ln>
        </p:spPr>
        <p:txBody>
          <a:bodyPr/>
          <a:lstStyle/>
          <a:p>
            <a:r>
              <a:rPr lang="en-US" sz="1000" smtClean="0">
                <a:latin typeface="Arial" charset="0"/>
                <a:cs typeface="Times New Roman" pitchFamily="18" charset="0"/>
              </a:rPr>
              <a:t>The reason these problems are associated with urban development is that we significantly change the way water cycles through the landscape when we build in a watershed. We increase the amount of surface runoff as we decrease the amount of infiltration in the areas we’ve developed. </a:t>
            </a:r>
          </a:p>
          <a:p>
            <a:endParaRPr lang="en-US" sz="1000" smtClean="0">
              <a:latin typeface="Arial" charset="0"/>
              <a:cs typeface="Times New Roman" pitchFamily="18" charset="0"/>
            </a:endParaRPr>
          </a:p>
          <a:p>
            <a:r>
              <a:rPr lang="en-US" sz="1000" smtClean="0">
                <a:latin typeface="Arial" charset="0"/>
                <a:ea typeface="Arial Unicode MS" pitchFamily="34" charset="-128"/>
                <a:cs typeface="Arial Unicode MS" pitchFamily="34" charset="-128"/>
              </a:rPr>
              <a:t>This diagram shows how development and its corresponding increase in impervious cover disrupt the natural water balance.  In the post-development setting, the amount of water running off the site is significantly higher than in the pre-development setting.</a:t>
            </a:r>
            <a:endParaRPr lang="en-US" sz="1000" smtClean="0">
              <a:latin typeface="Arial" charset="0"/>
              <a:cs typeface="Times New Roman"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A4D54E5D-F492-4D56-AD17-AC54ED804871}" type="slidenum">
              <a:rPr lang="en-US" smtClean="0"/>
              <a:pPr/>
              <a:t>15</a:t>
            </a:fld>
            <a:endParaRPr lang="en-US" smtClean="0"/>
          </a:p>
        </p:txBody>
      </p:sp>
      <p:sp>
        <p:nvSpPr>
          <p:cNvPr id="37891" name="Rectangle 2"/>
          <p:cNvSpPr>
            <a:spLocks noGrp="1" noRot="1" noChangeAspect="1" noChangeArrowheads="1" noTextEdit="1"/>
          </p:cNvSpPr>
          <p:nvPr>
            <p:ph type="sldImg"/>
          </p:nvPr>
        </p:nvSpPr>
        <p:spPr>
          <a:ln/>
        </p:spPr>
      </p:sp>
      <p:sp>
        <p:nvSpPr>
          <p:cNvPr id="37892" name="Rectangle 3"/>
          <p:cNvSpPr>
            <a:spLocks noGrp="1" noChangeArrowheads="1"/>
          </p:cNvSpPr>
          <p:nvPr>
            <p:ph type="body" idx="1"/>
          </p:nvPr>
        </p:nvSpPr>
        <p:spPr>
          <a:noFill/>
          <a:ln/>
        </p:spPr>
        <p:txBody>
          <a:bodyPr/>
          <a:lstStyle/>
          <a:p>
            <a:r>
              <a:rPr lang="en-US" sz="1000" smtClean="0">
                <a:latin typeface="Arial Unicode MS" pitchFamily="34" charset="-128"/>
                <a:cs typeface="Times New Roman" pitchFamily="18" charset="0"/>
              </a:rPr>
              <a:t>Clearly, urban development changes the landscape and can cause serious problems by polluting the water, destroying habitat, and altering the flow of streams. We know that actions we take in one part of the watershed will affect everything downstream from it. Even if we</a:t>
            </a:r>
            <a:r>
              <a:rPr lang="en-US" sz="1000" smtClean="0">
                <a:latin typeface="Arial" charset="0"/>
                <a:cs typeface="Times New Roman" pitchFamily="18" charset="0"/>
              </a:rPr>
              <a:t>’</a:t>
            </a:r>
            <a:r>
              <a:rPr lang="en-US" sz="1000" smtClean="0">
                <a:latin typeface="Arial Unicode MS" pitchFamily="34" charset="-128"/>
                <a:cs typeface="Times New Roman" pitchFamily="18" charset="0"/>
              </a:rPr>
              <a:t>re not right on the water, as we develop land we have an effect on anything downhill. Water that used to infiltrate, now runs off and carries with it whatever pollutants we have added to the area through our development.   </a:t>
            </a:r>
          </a:p>
          <a:p>
            <a:endParaRPr lang="en-US" sz="1000" smtClean="0">
              <a:latin typeface="Arial Unicode MS" pitchFamily="34" charset="-128"/>
              <a:cs typeface="Times New Roman" pitchFamily="18" charset="0"/>
            </a:endParaRPr>
          </a:p>
          <a:p>
            <a:r>
              <a:rPr lang="en-US" sz="1000" smtClean="0">
                <a:latin typeface="Arial Unicode MS" pitchFamily="34" charset="-128"/>
                <a:cs typeface="Times New Roman" pitchFamily="18" charset="0"/>
              </a:rPr>
              <a:t>Knowing the cumulative impacts of our decisions is particularly difficult when we</a:t>
            </a:r>
            <a:r>
              <a:rPr lang="en-US" sz="1000" smtClean="0">
                <a:latin typeface="Arial" charset="0"/>
                <a:cs typeface="Times New Roman" pitchFamily="18" charset="0"/>
              </a:rPr>
              <a:t>’</a:t>
            </a:r>
            <a:r>
              <a:rPr lang="en-US" sz="1000" smtClean="0">
                <a:latin typeface="Arial Unicode MS" pitchFamily="34" charset="-128"/>
                <a:cs typeface="Times New Roman" pitchFamily="18" charset="0"/>
              </a:rPr>
              <a:t>re looking at something as complex as the relationship between land development and water.  Since we rarely have the ability to directly monitor the health of a stream as we develop the lands around it, we need other ways to track the effects of our actions.</a:t>
            </a:r>
          </a:p>
          <a:p>
            <a:endParaRPr lang="en-US" sz="1000" smtClean="0">
              <a:latin typeface="Arial Unicode MS" pitchFamily="34" charset="-128"/>
              <a:cs typeface="Times New Roman" pitchFamily="18" charset="0"/>
            </a:endParaRPr>
          </a:p>
          <a:p>
            <a:r>
              <a:rPr lang="en-US" sz="1000" smtClean="0">
                <a:latin typeface="Arial Unicode MS" pitchFamily="34" charset="-128"/>
                <a:cs typeface="Times New Roman" pitchFamily="18" charset="0"/>
              </a:rPr>
              <a:t>There are a number of </a:t>
            </a:r>
            <a:r>
              <a:rPr lang="en-US" sz="1000" smtClean="0">
                <a:latin typeface="Arial" charset="0"/>
                <a:cs typeface="Times New Roman" pitchFamily="18" charset="0"/>
              </a:rPr>
              <a:t>“</a:t>
            </a:r>
            <a:r>
              <a:rPr lang="en-US" sz="1000" smtClean="0">
                <a:latin typeface="Arial Unicode MS" pitchFamily="34" charset="-128"/>
                <a:cs typeface="Times New Roman" pitchFamily="18" charset="0"/>
              </a:rPr>
              <a:t>indicators</a:t>
            </a:r>
            <a:r>
              <a:rPr lang="en-US" sz="1000" smtClean="0">
                <a:latin typeface="Arial" charset="0"/>
                <a:cs typeface="Times New Roman" pitchFamily="18" charset="0"/>
              </a:rPr>
              <a:t>”</a:t>
            </a:r>
            <a:r>
              <a:rPr lang="en-US" sz="1000" smtClean="0">
                <a:latin typeface="Arial Unicode MS" pitchFamily="34" charset="-128"/>
                <a:cs typeface="Times New Roman" pitchFamily="18" charset="0"/>
              </a:rPr>
              <a:t> we could use to quantify development and its impacts on water quality. We could look at the aquatic species that are present and see how many of particular, sensitive species we have in our streams. </a:t>
            </a:r>
          </a:p>
          <a:p>
            <a:r>
              <a:rPr lang="en-US" sz="1000" smtClean="0">
                <a:latin typeface="Arial" charset="0"/>
                <a:cs typeface="Times New Roman" pitchFamily="18" charset="0"/>
              </a:rPr>
              <a:t> </a:t>
            </a:r>
            <a:endParaRPr lang="en-US" sz="1000" smtClean="0">
              <a:latin typeface="Arial Unicode MS" pitchFamily="34" charset="-128"/>
              <a:cs typeface="Times New Roman" pitchFamily="18" charset="0"/>
            </a:endParaRPr>
          </a:p>
          <a:p>
            <a:r>
              <a:rPr lang="en-US" sz="1000" smtClean="0">
                <a:latin typeface="Arial Unicode MS" pitchFamily="34" charset="-128"/>
                <a:cs typeface="Times New Roman" pitchFamily="18" charset="0"/>
              </a:rPr>
              <a:t>An indicator that has been receiving a lot of attention lately is impervious surface cover, generally expressed as a percentage. Impervious surfaces are do not allow water to infiltrate. Impervious surface cover is a measure of the </a:t>
            </a:r>
            <a:r>
              <a:rPr lang="en-US" sz="1000" smtClean="0">
                <a:latin typeface="Arial" charset="0"/>
                <a:cs typeface="Times New Roman" pitchFamily="18" charset="0"/>
              </a:rPr>
              <a:t>“</a:t>
            </a:r>
            <a:r>
              <a:rPr lang="en-US" sz="1000" smtClean="0">
                <a:latin typeface="Arial Unicode MS" pitchFamily="34" charset="-128"/>
                <a:cs typeface="Times New Roman" pitchFamily="18" charset="0"/>
              </a:rPr>
              <a:t>foot print</a:t>
            </a:r>
            <a:r>
              <a:rPr lang="en-US" sz="1000" smtClean="0">
                <a:latin typeface="Arial" charset="0"/>
                <a:cs typeface="Times New Roman" pitchFamily="18" charset="0"/>
              </a:rPr>
              <a:t>”</a:t>
            </a:r>
            <a:r>
              <a:rPr lang="en-US" sz="1000" smtClean="0">
                <a:latin typeface="Arial Unicode MS" pitchFamily="34" charset="-128"/>
                <a:cs typeface="Times New Roman" pitchFamily="18" charset="0"/>
              </a:rPr>
              <a:t> development makes on the landscape. It can be measured at any scale, from watershed to sub-sub-basin, and can be quantified throughout the development process. It is useful for landscape analysis and planning to divide impervious cover into two types: rooftops and transport systems, including parking lots, streets, sidewalks, driveways, and cul de sacs. The basic relationship is easy to understand: urban watersheds with higher impervious surfaces tend to have impaired stream quality.  But researchers around the world, including the Pacific Northwest, are working to better understand the subtleties and implications of this relationship. This is series of images from the Center for Watershed Protection that shows different streams in watersheds with different levels of impervious surface cover upstream.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0457A974-6D91-4CB9-8617-EC2195D4DB40}" type="slidenum">
              <a:rPr lang="en-US" smtClean="0"/>
              <a:pPr/>
              <a:t>16</a:t>
            </a:fld>
            <a:endParaRPr lang="en-US" smtClean="0"/>
          </a:p>
        </p:txBody>
      </p:sp>
      <p:sp>
        <p:nvSpPr>
          <p:cNvPr id="38915" name="Rectangle 2"/>
          <p:cNvSpPr>
            <a:spLocks noGrp="1" noRot="1" noChangeAspect="1" noChangeArrowheads="1" noTextEdit="1"/>
          </p:cNvSpPr>
          <p:nvPr>
            <p:ph type="sldImg"/>
          </p:nvPr>
        </p:nvSpPr>
        <p:spPr>
          <a:ln/>
        </p:spPr>
      </p:sp>
      <p:sp>
        <p:nvSpPr>
          <p:cNvPr id="38916" name="Rectangle 3"/>
          <p:cNvSpPr>
            <a:spLocks noGrp="1" noChangeArrowheads="1"/>
          </p:cNvSpPr>
          <p:nvPr>
            <p:ph type="body" idx="1"/>
          </p:nvPr>
        </p:nvSpPr>
        <p:spPr>
          <a:noFill/>
          <a:ln/>
        </p:spPr>
        <p:txBody>
          <a:bodyPr/>
          <a:lstStyle/>
          <a:p>
            <a:r>
              <a:rPr lang="en-US" sz="1000" smtClean="0">
                <a:latin typeface="Arial" charset="0"/>
                <a:cs typeface="Times New Roman" pitchFamily="18" charset="0"/>
              </a:rPr>
              <a:t>What we are looking at here is a stream in the lower part of an undeveloped watershed. Natural ground cover varies some in its ability to allow water to infiltrate (depending on the soil types and vegetation) so we can see with this graphic that even natural ground cover produces some runoff, about 10 % of the water that hits the ground.  Under these natural conditions, about 50% of the water infiltrates and another 40% is returned to the atmosphere through evapotranspiration.  This means that a stream, like this one, in an undeveloped watershed, does not experience the flash floods from rain events, does not have as many problems with erosion of the stream channel or siltation of its bed. It generally can stay cooler  and cleaner because the small amount of runoff that reaches it is not heated and polluted by having to travel across impervious surfaces.  </a:t>
            </a:r>
          </a:p>
          <a:p>
            <a:r>
              <a:rPr lang="en-US" sz="1000" smtClean="0">
                <a:latin typeface="Arial" charset="0"/>
                <a:cs typeface="Times New Roman" pitchFamily="18" charset="0"/>
              </a:rPr>
              <a:t>(from North Carolina Dept of Natural Resources and Community Development in Livingston and McCarron, 1992)</a:t>
            </a:r>
          </a:p>
          <a:p>
            <a:r>
              <a:rPr lang="en-US" smtClean="0">
                <a:latin typeface="Bookman Old Style" pitchFamily="18" charset="0"/>
                <a:cs typeface="Times New Roman" pitchFamily="18" charset="0"/>
              </a:rPr>
              <a:t> </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15C56789-918E-468E-B52A-2398EEA5AC88}" type="slidenum">
              <a:rPr lang="en-US" smtClean="0"/>
              <a:pPr/>
              <a:t>17</a:t>
            </a:fld>
            <a:endParaRPr lang="en-US" smtClean="0"/>
          </a:p>
        </p:txBody>
      </p:sp>
      <p:sp>
        <p:nvSpPr>
          <p:cNvPr id="39939" name="Rectangle 2"/>
          <p:cNvSpPr>
            <a:spLocks noGrp="1" noRot="1" noChangeAspect="1" noChangeArrowheads="1" noTextEdit="1"/>
          </p:cNvSpPr>
          <p:nvPr>
            <p:ph type="sldImg"/>
          </p:nvPr>
        </p:nvSpPr>
        <p:spPr>
          <a:xfrm>
            <a:off x="1169988" y="688975"/>
            <a:ext cx="4589462" cy="3441700"/>
          </a:xfrm>
          <a:ln/>
        </p:spPr>
      </p:sp>
      <p:sp>
        <p:nvSpPr>
          <p:cNvPr id="39940" name="Rectangle 3"/>
          <p:cNvSpPr>
            <a:spLocks noGrp="1" noChangeArrowheads="1"/>
          </p:cNvSpPr>
          <p:nvPr>
            <p:ph type="body" idx="1"/>
          </p:nvPr>
        </p:nvSpPr>
        <p:spPr>
          <a:noFill/>
          <a:ln/>
        </p:spPr>
        <p:txBody>
          <a:bodyPr/>
          <a:lstStyle/>
          <a:p>
            <a:r>
              <a:rPr lang="en-US" sz="1000" smtClean="0">
                <a:latin typeface="Arial" charset="0"/>
                <a:ea typeface="Arial Unicode MS" pitchFamily="34" charset="-128"/>
                <a:cs typeface="Arial Unicode MS" pitchFamily="34" charset="-128"/>
              </a:rPr>
              <a:t>So an obvious question is: what is this watershed’s impervious surface cover? What is the impervious surface cover in the most urbanized drainage basin in this area? </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[If you have this information, supply it here]</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[If you do not have this information, include the paragraph below.]</a:t>
            </a:r>
          </a:p>
          <a:p>
            <a:r>
              <a:rPr lang="en-US" sz="1000" smtClean="0">
                <a:latin typeface="Arial" charset="0"/>
                <a:ea typeface="Arial Unicode MS" pitchFamily="34" charset="-128"/>
                <a:cs typeface="Arial Unicode MS" pitchFamily="34" charset="-128"/>
              </a:rPr>
              <a:t>This is the first step we should take to help us understand where this community stands.  If we can estimate our current impervious surface cover from aerial photographs and/or zoning maps, we can get a clearer picture of how much we might be affecting water quality and aquatic habitat already.  </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We can also look at things like building trends in this area to see where we might need to focus our immediate and long-term attention. </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In this [area/city/county] we have seen about [X] requests for new building permits and [X] for other construction and development work over the last [year/five years].  This represents an  [X%] [decrease/increase] over the last [five/ten] years. Most of this development is [spread throughout the jurisdiction/in area X].</a:t>
            </a:r>
          </a:p>
          <a:p>
            <a:endParaRPr lang="en-US" sz="1000" smtClean="0">
              <a:latin typeface="Arial" charset="0"/>
              <a:ea typeface="Arial Unicode MS" pitchFamily="34" charset="-128"/>
              <a:cs typeface="Arial Unicode MS" pitchFamily="34" charset="-128"/>
            </a:endParaRPr>
          </a:p>
          <a:p>
            <a:r>
              <a:rPr lang="en-US" sz="1000" smtClean="0">
                <a:latin typeface="Arial" charset="0"/>
                <a:ea typeface="Arial Unicode MS" pitchFamily="34" charset="-128"/>
                <a:cs typeface="Arial Unicode MS" pitchFamily="34" charset="-128"/>
              </a:rPr>
              <a:t>While we welcome development we can also see some pollution problems that might be related to this growth. [Review local examples of water quality problems from slide  5.  If you can, highlight any clear connections between development and problems in the community with pollutants, bacteria, sediments, high temperatures, etc.]</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[Find local examples of recently available habitat that has been lost to urban development. Include them here.] Habitat is also being lost to this development. Without the proper precautions, this habitat loss is affecting more than just the area where a new structure stands.  Fish and wildlife downstream from development often also feel its damaging effects.  </a:t>
            </a:r>
          </a:p>
          <a:p>
            <a:endParaRPr lang="en-US" sz="1000" smtClean="0">
              <a:latin typeface="Arial" charset="0"/>
              <a:ea typeface="Arial Unicode MS" pitchFamily="34" charset="-128"/>
              <a:cs typeface="Arial Unicode MS" pitchFamily="34" charset="-128"/>
            </a:endParaRPr>
          </a:p>
          <a:p>
            <a:endParaRPr lang="en-US" sz="1000" smtClean="0">
              <a:latin typeface="Arial" charset="0"/>
              <a:ea typeface="Arial Unicode MS" pitchFamily="34" charset="-128"/>
              <a:cs typeface="Arial Unicode MS"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a:noFill/>
        </p:spPr>
        <p:txBody>
          <a:bodyPr/>
          <a:lstStyle/>
          <a:p>
            <a:fld id="{084DD040-BFF7-452F-AD72-D3D9AF2A5935}" type="slidenum">
              <a:rPr lang="en-US" smtClean="0"/>
              <a:pPr/>
              <a:t>18</a:t>
            </a:fld>
            <a:endParaRPr lang="en-US" smtClean="0"/>
          </a:p>
        </p:txBody>
      </p:sp>
      <p:sp>
        <p:nvSpPr>
          <p:cNvPr id="40963" name="Rectangle 2050"/>
          <p:cNvSpPr>
            <a:spLocks noGrp="1" noRot="1" noChangeAspect="1" noChangeArrowheads="1" noTextEdit="1"/>
          </p:cNvSpPr>
          <p:nvPr>
            <p:ph type="sldImg"/>
          </p:nvPr>
        </p:nvSpPr>
        <p:spPr>
          <a:ln/>
        </p:spPr>
      </p:sp>
      <p:sp>
        <p:nvSpPr>
          <p:cNvPr id="40964" name="Rectangle 2051"/>
          <p:cNvSpPr>
            <a:spLocks noGrp="1" noChangeArrowheads="1"/>
          </p:cNvSpPr>
          <p:nvPr>
            <p:ph type="body" idx="1"/>
          </p:nvPr>
        </p:nvSpPr>
        <p:spPr>
          <a:noFill/>
          <a:ln/>
        </p:spPr>
        <p:txBody>
          <a:bodyPr/>
          <a:lstStyle/>
          <a:p>
            <a:r>
              <a:rPr lang="en-US" sz="1000" smtClean="0">
                <a:latin typeface="Arial" charset="0"/>
                <a:cs typeface="Times New Roman" pitchFamily="18" charset="0"/>
              </a:rPr>
              <a:t>But here on the Oregon coast, we have a chance to prevent at least some of the damage that development brings with it.  These changes from development can not be eliminated entirely. But, we do have evidence that some of the negative impacts can be reduced or even prevented.  And we’re continuing to learn more about how urban development </a:t>
            </a:r>
            <a:r>
              <a:rPr lang="en-US" sz="1000" i="1" smtClean="0">
                <a:latin typeface="Arial" charset="0"/>
                <a:cs typeface="Times New Roman" pitchFamily="18" charset="0"/>
              </a:rPr>
              <a:t>can </a:t>
            </a:r>
            <a:r>
              <a:rPr lang="en-US" sz="1000" smtClean="0">
                <a:latin typeface="Arial" charset="0"/>
                <a:cs typeface="Times New Roman" pitchFamily="18" charset="0"/>
              </a:rPr>
              <a:t>be compatible with healthy ecosystems. That’s why communities on the Oregon coast have an advantage over areas that have already been highly development. We have not seen the extensive urbanization that other coastlines have seen.  So we have a chance to use what researchers are learning, to commit ourselves now to prevent the problems, rather than scramble later to solve them, and we can have thriving coastal communities </a:t>
            </a:r>
            <a:r>
              <a:rPr lang="en-US" sz="1000" i="1" smtClean="0">
                <a:latin typeface="Arial" charset="0"/>
                <a:cs typeface="Times New Roman" pitchFamily="18" charset="0"/>
              </a:rPr>
              <a:t>and </a:t>
            </a:r>
            <a:r>
              <a:rPr lang="en-US" sz="1000" smtClean="0">
                <a:latin typeface="Arial" charset="0"/>
                <a:cs typeface="Times New Roman" pitchFamily="18" charset="0"/>
              </a:rPr>
              <a:t>healthy coastal waters.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7"/>
          <p:cNvSpPr>
            <a:spLocks noGrp="1" noChangeArrowheads="1"/>
          </p:cNvSpPr>
          <p:nvPr>
            <p:ph type="sldNum" sz="quarter" idx="5"/>
          </p:nvPr>
        </p:nvSpPr>
        <p:spPr>
          <a:noFill/>
        </p:spPr>
        <p:txBody>
          <a:bodyPr/>
          <a:lstStyle/>
          <a:p>
            <a:fld id="{BC8E0995-3EDC-4560-AD30-B9CB8AD1DDF2}" type="slidenum">
              <a:rPr lang="en-US" smtClean="0"/>
              <a:pPr/>
              <a:t>19</a:t>
            </a:fld>
            <a:endParaRPr lang="en-US" smtClean="0"/>
          </a:p>
        </p:txBody>
      </p:sp>
      <p:sp>
        <p:nvSpPr>
          <p:cNvPr id="41987" name="Rectangle 2"/>
          <p:cNvSpPr>
            <a:spLocks noGrp="1" noRot="1" noChangeAspect="1" noChangeArrowheads="1" noTextEdit="1"/>
          </p:cNvSpPr>
          <p:nvPr>
            <p:ph type="sldImg"/>
          </p:nvPr>
        </p:nvSpPr>
        <p:spPr>
          <a:xfrm>
            <a:off x="1144588" y="695325"/>
            <a:ext cx="4572000" cy="3429000"/>
          </a:xfrm>
          <a:solidFill>
            <a:srgbClr val="FFFFFF"/>
          </a:solidFill>
          <a:ln/>
        </p:spPr>
      </p:sp>
      <p:sp>
        <p:nvSpPr>
          <p:cNvPr id="41988" name="Rectangle 3"/>
          <p:cNvSpPr>
            <a:spLocks noGrp="1" noChangeArrowheads="1"/>
          </p:cNvSpPr>
          <p:nvPr>
            <p:ph type="body" idx="1"/>
          </p:nvPr>
        </p:nvSpPr>
        <p:spPr>
          <a:solidFill>
            <a:srgbClr val="FFFFFF"/>
          </a:solidFill>
          <a:ln>
            <a:solidFill>
              <a:srgbClr val="000000"/>
            </a:solidFill>
          </a:ln>
        </p:spPr>
        <p:txBody>
          <a:bodyPr/>
          <a:lstStyle/>
          <a:p>
            <a:r>
              <a:rPr lang="en-US" sz="1000" smtClean="0">
                <a:ea typeface="Arial Unicode MS" pitchFamily="34" charset="-128"/>
                <a:cs typeface="Arial Unicode MS" pitchFamily="34" charset="-128"/>
              </a:rPr>
              <a:t>Opportunities to reduce development’s impacts are greatest before the development occurs.  It is easier and less expensive to keep pollutants out of stormwater than to remove them once they are in there. It also makes more sense to preserve as much of the natural hydrology of a watershed as possible, as your community grows, rather than repairing damage after development occurs. </a:t>
            </a:r>
          </a:p>
          <a:p>
            <a:r>
              <a:rPr lang="en-US" sz="1000" smtClean="0">
                <a:ea typeface="Arial Unicode MS" pitchFamily="34" charset="-128"/>
                <a:cs typeface="Arial Unicode MS" pitchFamily="34" charset="-128"/>
              </a:rPr>
              <a:t>But it is a challenge to find the time and the money to put precautions in place.  While it may be more </a:t>
            </a:r>
            <a:r>
              <a:rPr lang="en-US" sz="1000" i="1" smtClean="0">
                <a:ea typeface="Arial Unicode MS" pitchFamily="34" charset="-128"/>
                <a:cs typeface="Arial Unicode MS" pitchFamily="34" charset="-128"/>
              </a:rPr>
              <a:t>urgent</a:t>
            </a:r>
            <a:r>
              <a:rPr lang="en-US" sz="1000" smtClean="0">
                <a:ea typeface="Arial Unicode MS" pitchFamily="34" charset="-128"/>
                <a:cs typeface="Arial Unicode MS" pitchFamily="34" charset="-128"/>
              </a:rPr>
              <a:t> to implement protective measures for a community that is experiencing high growth levels, it may be </a:t>
            </a:r>
            <a:r>
              <a:rPr lang="en-US" sz="1000" i="1" smtClean="0">
                <a:ea typeface="Arial Unicode MS" pitchFamily="34" charset="-128"/>
                <a:cs typeface="Arial Unicode MS" pitchFamily="34" charset="-128"/>
              </a:rPr>
              <a:t>easier</a:t>
            </a:r>
            <a:r>
              <a:rPr lang="en-US" sz="1000" smtClean="0">
                <a:ea typeface="Arial Unicode MS" pitchFamily="34" charset="-128"/>
                <a:cs typeface="Arial Unicode MS" pitchFamily="34" charset="-128"/>
              </a:rPr>
              <a:t> to implement these measures when growth pressure is less.</a:t>
            </a:r>
          </a:p>
          <a:p>
            <a:r>
              <a:rPr lang="en-US" sz="1000" smtClean="0">
                <a:ea typeface="Arial Unicode MS" pitchFamily="34" charset="-128"/>
                <a:cs typeface="Arial Unicode MS" pitchFamily="34" charset="-128"/>
              </a:rPr>
              <a:t> </a:t>
            </a:r>
          </a:p>
          <a:p>
            <a:r>
              <a:rPr lang="en-US" sz="1000" smtClean="0">
                <a:ea typeface="Arial Unicode MS" pitchFamily="34" charset="-128"/>
                <a:cs typeface="Arial Unicode MS" pitchFamily="34" charset="-128"/>
              </a:rPr>
              <a:t>Local land use planning regulations and incentives can: </a:t>
            </a:r>
          </a:p>
          <a:p>
            <a:pPr>
              <a:buFontTx/>
              <a:buChar char="•"/>
            </a:pPr>
            <a:r>
              <a:rPr lang="en-US" sz="1000" smtClean="0">
                <a:ea typeface="Arial Unicode MS" pitchFamily="34" charset="-128"/>
                <a:cs typeface="Arial Unicode MS" pitchFamily="34" charset="-128"/>
              </a:rPr>
              <a:t>Limit impervious surface across the watershed</a:t>
            </a:r>
          </a:p>
          <a:p>
            <a:pPr>
              <a:buFontTx/>
              <a:buChar char="•"/>
            </a:pPr>
            <a:r>
              <a:rPr lang="en-US" sz="1000" smtClean="0">
                <a:ea typeface="Arial Unicode MS" pitchFamily="34" charset="-128"/>
                <a:cs typeface="Arial Unicode MS" pitchFamily="34" charset="-128"/>
              </a:rPr>
              <a:t>Treat stormwater</a:t>
            </a:r>
          </a:p>
          <a:p>
            <a:pPr>
              <a:buFontTx/>
              <a:buChar char="•"/>
            </a:pPr>
            <a:r>
              <a:rPr lang="en-US" sz="1000" smtClean="0">
                <a:ea typeface="Arial Unicode MS" pitchFamily="34" charset="-128"/>
                <a:cs typeface="Arial Unicode MS" pitchFamily="34" charset="-128"/>
              </a:rPr>
              <a:t>Restrict high risk activities in sensitive areas</a:t>
            </a:r>
          </a:p>
          <a:p>
            <a:pPr>
              <a:buFontTx/>
              <a:buChar char="•"/>
            </a:pPr>
            <a:r>
              <a:rPr lang="en-US" sz="1000" smtClean="0">
                <a:ea typeface="Arial Unicode MS" pitchFamily="34" charset="-128"/>
                <a:cs typeface="Arial Unicode MS" pitchFamily="34" charset="-128"/>
              </a:rPr>
              <a:t>Create buffers around streams, wetlands, and shore lands</a:t>
            </a:r>
          </a:p>
          <a:p>
            <a:pPr>
              <a:buFontTx/>
              <a:buChar char="•"/>
            </a:pPr>
            <a:r>
              <a:rPr lang="en-US" sz="1000" smtClean="0">
                <a:ea typeface="Arial Unicode MS" pitchFamily="34" charset="-128"/>
                <a:cs typeface="Arial Unicode MS" pitchFamily="34" charset="-128"/>
              </a:rPr>
              <a:t>Encourage tree preservation and native vegetation</a:t>
            </a:r>
          </a:p>
          <a:p>
            <a:r>
              <a:rPr lang="en-US" sz="1000" smtClean="0">
                <a:ea typeface="Arial Unicode MS" pitchFamily="34" charset="-128"/>
                <a:cs typeface="Arial Unicode MS" pitchFamily="34" charset="-128"/>
              </a:rPr>
              <a:t> </a:t>
            </a:r>
          </a:p>
          <a:p>
            <a:r>
              <a:rPr lang="en-US" sz="1000" smtClean="0">
                <a:ea typeface="Arial Unicode MS" pitchFamily="34" charset="-128"/>
                <a:cs typeface="Arial Unicode MS" pitchFamily="34" charset="-128"/>
              </a:rPr>
              <a:t>Development can be valuable to our community without destroying the other things that make our quality of life here so good. But, as with most things, delays eliminate our options.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p:spPr>
        <p:txBody>
          <a:bodyPr/>
          <a:lstStyle/>
          <a:p>
            <a:fld id="{E560EDCF-D556-4C7B-AA23-BE92F8CD6B19}" type="slidenum">
              <a:rPr lang="en-US" smtClean="0"/>
              <a:pPr/>
              <a:t>2</a:t>
            </a:fld>
            <a:endParaRPr lang="en-US" smtClean="0"/>
          </a:p>
        </p:txBody>
      </p:sp>
      <p:sp>
        <p:nvSpPr>
          <p:cNvPr id="24579" name="Rectangle 2"/>
          <p:cNvSpPr>
            <a:spLocks noGrp="1" noRot="1" noChangeAspect="1" noChangeArrowheads="1" noTextEdit="1"/>
          </p:cNvSpPr>
          <p:nvPr>
            <p:ph type="sldImg"/>
          </p:nvPr>
        </p:nvSpPr>
        <p:spPr>
          <a:xfrm>
            <a:off x="1169988" y="688975"/>
            <a:ext cx="4589462" cy="3441700"/>
          </a:xfrm>
          <a:solidFill>
            <a:srgbClr val="FFFFFF"/>
          </a:solidFill>
          <a:ln/>
        </p:spPr>
      </p:sp>
      <p:sp>
        <p:nvSpPr>
          <p:cNvPr id="24580" name="Rectangle 3"/>
          <p:cNvSpPr>
            <a:spLocks noGrp="1" noChangeArrowheads="1"/>
          </p:cNvSpPr>
          <p:nvPr>
            <p:ph type="body" idx="1"/>
          </p:nvPr>
        </p:nvSpPr>
        <p:spPr>
          <a:solidFill>
            <a:srgbClr val="FFFFFF"/>
          </a:solidFill>
          <a:ln>
            <a:solidFill>
              <a:srgbClr val="000000"/>
            </a:solidFill>
          </a:ln>
        </p:spPr>
        <p:txBody>
          <a:bodyPr/>
          <a:lstStyle/>
          <a:p>
            <a:r>
              <a:rPr lang="en-US" sz="1000" smtClean="0">
                <a:latin typeface="Arial" charset="0"/>
                <a:cs typeface="Times New Roman" pitchFamily="18" charset="0"/>
              </a:rPr>
              <a:t>(Transition slide from “Motivators” talk. Do not include this if you are giving this talk as a stand-alone presentation.) </a:t>
            </a:r>
          </a:p>
          <a:p>
            <a:r>
              <a:rPr lang="en-US" sz="1000" smtClean="0">
                <a:latin typeface="Arial" charset="0"/>
                <a:cs typeface="Times New Roman" pitchFamily="18" charset="0"/>
              </a:rPr>
              <a:t> </a:t>
            </a:r>
          </a:p>
          <a:p>
            <a:r>
              <a:rPr lang="en-US" sz="1000" smtClean="0">
                <a:latin typeface="Arial" charset="0"/>
                <a:cs typeface="Times New Roman" pitchFamily="18" charset="0"/>
              </a:rPr>
              <a:t>Next, I’d like to talk in more depth about the impacts that land development can have on water quality and aquatic habitat.</a:t>
            </a:r>
          </a:p>
          <a:p>
            <a:r>
              <a:rPr lang="en-US" sz="1000" smtClean="0">
                <a:latin typeface="Arial" charset="0"/>
                <a:cs typeface="Times New Roman" pitchFamily="18" charset="0"/>
              </a:rPr>
              <a:t>Land development can damage the natural processes in a watershed by increasing the amounts of pollutants entering the water, destroying fish and wildlife habitats, and altering the natural flow of water through a watershed.  Typically, with development comes more hard surfaces, more soil erosion, more cars, oil and gas, more pesticides, herbicides and fertilizer, and often, fewer trees.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a:noFill/>
        </p:spPr>
        <p:txBody>
          <a:bodyPr/>
          <a:lstStyle/>
          <a:p>
            <a:fld id="{89FB79D3-DBC5-4846-9CFA-3A8012D9E3B3}" type="slidenum">
              <a:rPr lang="en-US" smtClean="0"/>
              <a:pPr/>
              <a:t>3</a:t>
            </a:fld>
            <a:endParaRPr lang="en-US" smtClean="0"/>
          </a:p>
        </p:txBody>
      </p:sp>
      <p:sp>
        <p:nvSpPr>
          <p:cNvPr id="25603" name="Rectangle 2"/>
          <p:cNvSpPr>
            <a:spLocks noGrp="1" noRot="1" noChangeAspect="1" noChangeArrowheads="1" noTextEdit="1"/>
          </p:cNvSpPr>
          <p:nvPr>
            <p:ph type="sldImg"/>
          </p:nvPr>
        </p:nvSpPr>
        <p:spPr>
          <a:solidFill>
            <a:srgbClr val="FFFFFF"/>
          </a:solidFill>
          <a:ln/>
        </p:spPr>
      </p:sp>
      <p:sp>
        <p:nvSpPr>
          <p:cNvPr id="25604" name="Rectangle 3"/>
          <p:cNvSpPr>
            <a:spLocks noGrp="1" noChangeArrowheads="1"/>
          </p:cNvSpPr>
          <p:nvPr>
            <p:ph type="body" idx="1"/>
          </p:nvPr>
        </p:nvSpPr>
        <p:spPr>
          <a:solidFill>
            <a:srgbClr val="FFFFFF"/>
          </a:solidFill>
          <a:ln>
            <a:solidFill>
              <a:srgbClr val="000000"/>
            </a:solidFill>
          </a:ln>
        </p:spPr>
        <p:txBody>
          <a:bodyPr/>
          <a:lstStyle/>
          <a:p>
            <a:r>
              <a:rPr lang="en-US" sz="1000" smtClean="0">
                <a:latin typeface="Arial" charset="0"/>
                <a:ea typeface="Arial Unicode MS" pitchFamily="34" charset="-128"/>
                <a:cs typeface="Arial Unicode MS" pitchFamily="34" charset="-128"/>
              </a:rPr>
              <a:t>[Note to speaker: Get information from your local DEQ contact about water bodies in your area that have been listed as impaired. Replace this Oregon map with a local map highlighting problem spots if you have one. Also, contact your local watershed council for any information they have about water quality problems in your area.  Contact your local Oregon Department of Fish and Wildlife personnel for information about threatened or endangered species in your area that are affected by degraded aquatic habitat or poor water quality. Mention these here also as further evidence of damage.]</a:t>
            </a:r>
            <a:endParaRPr lang="en-US" sz="1000" smtClean="0">
              <a:solidFill>
                <a:srgbClr val="008000"/>
              </a:solidFill>
              <a:latin typeface="Arial" charset="0"/>
              <a:ea typeface="Arial Unicode MS" pitchFamily="34" charset="-128"/>
              <a:cs typeface="Arial Unicode MS" pitchFamily="34" charset="-128"/>
            </a:endParaRPr>
          </a:p>
          <a:p>
            <a:r>
              <a:rPr lang="en-US" sz="1000" smtClean="0">
                <a:solidFill>
                  <a:srgbClr val="008000"/>
                </a:solidFill>
                <a:latin typeface="Arial" charset="0"/>
                <a:ea typeface="Arial Unicode MS" pitchFamily="34" charset="-128"/>
                <a:cs typeface="Arial Unicode MS" pitchFamily="34" charset="-128"/>
              </a:rPr>
              <a:t> </a:t>
            </a:r>
          </a:p>
          <a:p>
            <a:r>
              <a:rPr lang="en-US" sz="1000" smtClean="0">
                <a:solidFill>
                  <a:srgbClr val="008000"/>
                </a:solidFill>
                <a:latin typeface="Arial" charset="0"/>
                <a:ea typeface="Arial Unicode MS" pitchFamily="34" charset="-128"/>
                <a:cs typeface="Arial Unicode MS" pitchFamily="34" charset="-128"/>
              </a:rPr>
              <a:t>Beyond these individual cases, we can see evidence of the cumulative damage that land development is causing. These water bodies [list of locally impaired] were determined to be “impaired” by the Oregon Department of Environmental Quality.  DEQ is</a:t>
            </a:r>
            <a:r>
              <a:rPr lang="en-US" sz="1000" b="1" smtClean="0">
                <a:solidFill>
                  <a:srgbClr val="008000"/>
                </a:solidFill>
                <a:latin typeface="Arial" charset="0"/>
                <a:ea typeface="Arial Unicode MS" pitchFamily="34" charset="-128"/>
                <a:cs typeface="Arial Unicode MS" pitchFamily="34" charset="-128"/>
              </a:rPr>
              <a:t> </a:t>
            </a:r>
            <a:r>
              <a:rPr lang="en-US" sz="1000" smtClean="0">
                <a:solidFill>
                  <a:srgbClr val="008000"/>
                </a:solidFill>
                <a:latin typeface="Arial" charset="0"/>
                <a:ea typeface="Arial Unicode MS" pitchFamily="34" charset="-128"/>
                <a:cs typeface="Arial Unicode MS" pitchFamily="34" charset="-128"/>
              </a:rPr>
              <a:t>required by the US Environmental Protection Agency to identify the streams, lakes, and estuaries in the state that do not meet water quality standards for uses of the waterbody, like recreation and support of aquatic life.  They specify what problem, like bacteria or high temperatures, is causing the stream or lake to fail to meet standards. [Specify which locally impaired water bodies have which problems]</a:t>
            </a:r>
          </a:p>
          <a:p>
            <a:endParaRPr lang="en-US" sz="1000" smtClean="0">
              <a:solidFill>
                <a:srgbClr val="008000"/>
              </a:solidFill>
              <a:latin typeface="Arial" charset="0"/>
              <a:ea typeface="Arial Unicode MS" pitchFamily="34" charset="-128"/>
              <a:cs typeface="Arial Unicode MS" pitchFamily="34" charset="-128"/>
            </a:endParaRPr>
          </a:p>
          <a:p>
            <a:r>
              <a:rPr lang="en-US" sz="1000" smtClean="0">
                <a:solidFill>
                  <a:srgbClr val="008000"/>
                </a:solidFill>
                <a:latin typeface="Arial" charset="0"/>
                <a:ea typeface="Arial Unicode MS" pitchFamily="34" charset="-128"/>
                <a:cs typeface="Arial Unicode MS" pitchFamily="34" charset="-128"/>
              </a:rPr>
              <a:t>[If you have other local studies to draw from develop the following paragraph using available data:] This list from the Oregon Department of Environmental Quality is useful, but it’s not the only place that’s telling us we have some water quality problems here. We’ve also seen studies by [X] which indicate [X].</a:t>
            </a:r>
          </a:p>
          <a:p>
            <a:endParaRPr lang="en-US" sz="1000" smtClean="0">
              <a:solidFill>
                <a:srgbClr val="008000"/>
              </a:solidFill>
              <a:latin typeface="Arial" charset="0"/>
              <a:ea typeface="Arial Unicode MS" pitchFamily="34" charset="-128"/>
              <a:cs typeface="Arial Unicode MS" pitchFamily="34" charset="-128"/>
            </a:endParaRPr>
          </a:p>
          <a:p>
            <a:r>
              <a:rPr lang="en-US" sz="1000" smtClean="0">
                <a:solidFill>
                  <a:srgbClr val="008000"/>
                </a:solidFill>
                <a:latin typeface="Arial" charset="0"/>
                <a:ea typeface="Arial Unicode MS" pitchFamily="34" charset="-128"/>
                <a:cs typeface="Arial Unicode MS" pitchFamily="34" charset="-128"/>
              </a:rPr>
              <a:t>Although the multiple causes of decline for many threatened and endangered species, like Coho salmon [and other locally listed species] are not entirely understood, the destruction of their habitats and decreased water quality caused by urban development clearly decreases their chances for recovery.   </a:t>
            </a:r>
          </a:p>
          <a:p>
            <a:endParaRPr lang="en-US" sz="1000" smtClean="0">
              <a:solidFill>
                <a:srgbClr val="008000"/>
              </a:solidFill>
              <a:latin typeface="Arial" charset="0"/>
              <a:ea typeface="Arial Unicode MS" pitchFamily="34" charset="-128"/>
              <a:cs typeface="Arial Unicode MS"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7"/>
          <p:cNvSpPr>
            <a:spLocks noGrp="1" noChangeArrowheads="1"/>
          </p:cNvSpPr>
          <p:nvPr>
            <p:ph type="sldNum" sz="quarter" idx="5"/>
          </p:nvPr>
        </p:nvSpPr>
        <p:spPr>
          <a:noFill/>
        </p:spPr>
        <p:txBody>
          <a:bodyPr/>
          <a:lstStyle/>
          <a:p>
            <a:fld id="{DB4C9486-C55D-4E11-878B-8003FF0B0AC7}" type="slidenum">
              <a:rPr lang="en-US" smtClean="0"/>
              <a:pPr/>
              <a:t>4</a:t>
            </a:fld>
            <a:endParaRPr lang="en-US" smtClean="0"/>
          </a:p>
        </p:txBody>
      </p:sp>
      <p:sp>
        <p:nvSpPr>
          <p:cNvPr id="26627" name="Rectangle 2"/>
          <p:cNvSpPr>
            <a:spLocks noGrp="1" noRot="1" noChangeAspect="1" noChangeArrowheads="1" noTextEdit="1"/>
          </p:cNvSpPr>
          <p:nvPr>
            <p:ph type="sldImg"/>
          </p:nvPr>
        </p:nvSpPr>
        <p:spPr>
          <a:xfrm>
            <a:off x="1144588" y="695325"/>
            <a:ext cx="4572000" cy="3429000"/>
          </a:xfrm>
          <a:solidFill>
            <a:srgbClr val="FFFFFF"/>
          </a:solidFill>
          <a:ln/>
        </p:spPr>
      </p:sp>
      <p:sp>
        <p:nvSpPr>
          <p:cNvPr id="26628" name="Rectangle 3"/>
          <p:cNvSpPr>
            <a:spLocks noGrp="1" noChangeArrowheads="1"/>
          </p:cNvSpPr>
          <p:nvPr>
            <p:ph type="body" idx="1"/>
          </p:nvPr>
        </p:nvSpPr>
        <p:spPr>
          <a:solidFill>
            <a:srgbClr val="FFFFFF"/>
          </a:solidFill>
          <a:ln>
            <a:solidFill>
              <a:srgbClr val="000000"/>
            </a:solidFill>
          </a:ln>
        </p:spPr>
        <p:txBody>
          <a:bodyPr/>
          <a:lstStyle/>
          <a:p>
            <a:r>
              <a:rPr lang="en-US" sz="1000" dirty="0" smtClean="0">
                <a:latin typeface="Arial" charset="0"/>
                <a:ea typeface="Arial Unicode MS" pitchFamily="34" charset="-128"/>
                <a:cs typeface="Arial Unicode MS" pitchFamily="34" charset="-128"/>
              </a:rPr>
              <a:t>There are other signs that urban development on the Oregon coast is affecting our lives here. As water quality and aquatic habitat decline, we lose opportunities -- some that can be understood as economic losses or liabilities to our communities:</a:t>
            </a:r>
          </a:p>
          <a:p>
            <a:pPr>
              <a:buFontTx/>
              <a:buChar char="•"/>
            </a:pPr>
            <a:r>
              <a:rPr lang="en-US" sz="1000" dirty="0" smtClean="0">
                <a:latin typeface="Arial" charset="0"/>
                <a:ea typeface="Arial Unicode MS" pitchFamily="34" charset="-128"/>
                <a:cs typeface="Arial Unicode MS" pitchFamily="34" charset="-128"/>
              </a:rPr>
              <a:t>Declining fish populations, important for commercial and recreational fishing</a:t>
            </a:r>
          </a:p>
          <a:p>
            <a:pPr eaLnBrk="1" hangingPunct="1">
              <a:spcBef>
                <a:spcPct val="20000"/>
              </a:spcBef>
              <a:buFontTx/>
              <a:buChar char="•"/>
            </a:pPr>
            <a:r>
              <a:rPr lang="en-US" sz="1000" dirty="0" smtClean="0">
                <a:latin typeface="Arial" charset="0"/>
                <a:ea typeface="Arial Unicode MS" pitchFamily="34" charset="-128"/>
                <a:cs typeface="Arial Unicode MS" pitchFamily="34" charset="-128"/>
              </a:rPr>
              <a:t>Closed shellfish beds, due to harmful bacteria</a:t>
            </a:r>
          </a:p>
          <a:p>
            <a:pPr eaLnBrk="1" hangingPunct="1">
              <a:spcBef>
                <a:spcPct val="20000"/>
              </a:spcBef>
              <a:buFontTx/>
              <a:buChar char="•"/>
            </a:pPr>
            <a:r>
              <a:rPr lang="en-US" sz="1000" dirty="0" smtClean="0">
                <a:latin typeface="Arial" charset="0"/>
                <a:ea typeface="Arial Unicode MS" pitchFamily="34" charset="-128"/>
                <a:cs typeface="Arial Unicode MS" pitchFamily="34" charset="-128"/>
              </a:rPr>
              <a:t>Limits to recreation, water contact sports (such as surfing and swimming)</a:t>
            </a:r>
          </a:p>
          <a:p>
            <a:pPr eaLnBrk="1" hangingPunct="1">
              <a:spcBef>
                <a:spcPct val="20000"/>
              </a:spcBef>
              <a:buFontTx/>
              <a:buChar char="•"/>
            </a:pPr>
            <a:r>
              <a:rPr lang="en-US" sz="1000" dirty="0" smtClean="0">
                <a:latin typeface="Arial" charset="0"/>
                <a:ea typeface="Arial Unicode MS" pitchFamily="34" charset="-128"/>
                <a:cs typeface="Arial Unicode MS" pitchFamily="34" charset="-128"/>
              </a:rPr>
              <a:t>Harder to maintain channels without more frequent dredging due to increased sediment inputs </a:t>
            </a:r>
          </a:p>
          <a:p>
            <a:endParaRPr lang="en-US" sz="1000" dirty="0" smtClean="0">
              <a:latin typeface="Arial" charset="0"/>
              <a:ea typeface="Arial Unicode MS" pitchFamily="34" charset="-128"/>
              <a:cs typeface="Arial Unicode MS" pitchFamily="34" charset="-128"/>
            </a:endParaRPr>
          </a:p>
          <a:p>
            <a:r>
              <a:rPr lang="en-US" sz="1000" dirty="0" smtClean="0">
                <a:latin typeface="Arial" charset="0"/>
                <a:ea typeface="Arial Unicode MS" pitchFamily="34" charset="-128"/>
                <a:cs typeface="Arial Unicode MS" pitchFamily="34" charset="-128"/>
              </a:rPr>
              <a:t>Other activities, like </a:t>
            </a:r>
            <a:r>
              <a:rPr lang="en-US" sz="1000" dirty="0" err="1" smtClean="0">
                <a:latin typeface="Arial" charset="0"/>
                <a:ea typeface="Arial Unicode MS" pitchFamily="34" charset="-128"/>
                <a:cs typeface="Arial Unicode MS" pitchFamily="34" charset="-128"/>
              </a:rPr>
              <a:t>birdwatching</a:t>
            </a:r>
            <a:r>
              <a:rPr lang="en-US" sz="1000" dirty="0" smtClean="0">
                <a:latin typeface="Arial" charset="0"/>
                <a:ea typeface="Arial Unicode MS" pitchFamily="34" charset="-128"/>
                <a:cs typeface="Arial Unicode MS" pitchFamily="34" charset="-128"/>
              </a:rPr>
              <a:t> and tide pooling, can become impossible or unpleasant as habitat is lost to development.  </a:t>
            </a:r>
          </a:p>
          <a:p>
            <a:r>
              <a:rPr lang="en-US" sz="1000" dirty="0" smtClean="0">
                <a:latin typeface="Arial" charset="0"/>
                <a:ea typeface="Arial Unicode MS" pitchFamily="34" charset="-128"/>
                <a:cs typeface="Arial Unicode MS" pitchFamily="34" charset="-128"/>
              </a:rPr>
              <a:t>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7"/>
          <p:cNvSpPr>
            <a:spLocks noGrp="1" noChangeArrowheads="1"/>
          </p:cNvSpPr>
          <p:nvPr>
            <p:ph type="sldNum" sz="quarter" idx="5"/>
          </p:nvPr>
        </p:nvSpPr>
        <p:spPr>
          <a:noFill/>
        </p:spPr>
        <p:txBody>
          <a:bodyPr/>
          <a:lstStyle/>
          <a:p>
            <a:fld id="{0015C48D-14FB-46C2-ACD6-5119DB1936FB}" type="slidenum">
              <a:rPr lang="en-US" smtClean="0"/>
              <a:pPr/>
              <a:t>5</a:t>
            </a:fld>
            <a:endParaRPr lang="en-US" smtClean="0"/>
          </a:p>
        </p:txBody>
      </p:sp>
      <p:sp>
        <p:nvSpPr>
          <p:cNvPr id="27651" name="Rectangle 2"/>
          <p:cNvSpPr>
            <a:spLocks noGrp="1" noRot="1" noChangeAspect="1" noChangeArrowheads="1" noTextEdit="1"/>
          </p:cNvSpPr>
          <p:nvPr>
            <p:ph type="sldImg"/>
          </p:nvPr>
        </p:nvSpPr>
        <p:spPr>
          <a:solidFill>
            <a:srgbClr val="FFFFFF"/>
          </a:solidFill>
          <a:ln/>
        </p:spPr>
      </p:sp>
      <p:sp>
        <p:nvSpPr>
          <p:cNvPr id="27652" name="Rectangle 3"/>
          <p:cNvSpPr>
            <a:spLocks noGrp="1" noChangeArrowheads="1"/>
          </p:cNvSpPr>
          <p:nvPr>
            <p:ph type="body" idx="1"/>
          </p:nvPr>
        </p:nvSpPr>
        <p:spPr>
          <a:solidFill>
            <a:srgbClr val="FFFFFF"/>
          </a:solidFill>
          <a:ln>
            <a:solidFill>
              <a:srgbClr val="000000"/>
            </a:solidFill>
          </a:ln>
        </p:spPr>
        <p:txBody>
          <a:bodyPr/>
          <a:lstStyle/>
          <a:p>
            <a:r>
              <a:rPr lang="en-US" sz="1000" smtClean="0">
                <a:latin typeface="Arial" charset="0"/>
                <a:ea typeface="Arial Unicode MS" pitchFamily="34" charset="-128"/>
                <a:cs typeface="Arial Unicode MS" pitchFamily="34" charset="-128"/>
              </a:rPr>
              <a:t>Of course, urban land development and urban activities are not alone in contributing to degraded water quality and aquatic habitats. These problems and losses are caused by a complex set of human and natural activities that we are constantly trying to understand better. Four land uses that contribute to water quality degradation in the Oregon Coast watersheds are:</a:t>
            </a:r>
          </a:p>
          <a:p>
            <a:pPr>
              <a:buFontTx/>
              <a:buChar char="•"/>
            </a:pPr>
            <a:r>
              <a:rPr lang="en-US" sz="1000" smtClean="0">
                <a:latin typeface="Arial" charset="0"/>
                <a:ea typeface="Arial Unicode MS" pitchFamily="34" charset="-128"/>
                <a:cs typeface="Arial Unicode MS" pitchFamily="34" charset="-128"/>
              </a:rPr>
              <a:t>Agriculture, including livestock,</a:t>
            </a:r>
          </a:p>
          <a:p>
            <a:pPr>
              <a:buFontTx/>
              <a:buChar char="•"/>
            </a:pPr>
            <a:r>
              <a:rPr lang="en-US" sz="1000" smtClean="0">
                <a:latin typeface="Arial" charset="0"/>
                <a:ea typeface="Arial Unicode MS" pitchFamily="34" charset="-128"/>
                <a:cs typeface="Arial Unicode MS" pitchFamily="34" charset="-128"/>
              </a:rPr>
              <a:t>Some forestry practices,</a:t>
            </a:r>
          </a:p>
          <a:p>
            <a:pPr>
              <a:buFontTx/>
              <a:buChar char="•"/>
            </a:pPr>
            <a:r>
              <a:rPr lang="en-US" sz="1000" smtClean="0">
                <a:latin typeface="Arial" charset="0"/>
                <a:ea typeface="Arial Unicode MS" pitchFamily="34" charset="-128"/>
                <a:cs typeface="Arial Unicode MS" pitchFamily="34" charset="-128"/>
              </a:rPr>
              <a:t>Improperly maintained on-site septic systems,</a:t>
            </a:r>
          </a:p>
          <a:p>
            <a:pPr>
              <a:buFontTx/>
              <a:buChar char="•"/>
            </a:pPr>
            <a:r>
              <a:rPr lang="en-US" sz="1000" smtClean="0">
                <a:latin typeface="Arial" charset="0"/>
                <a:ea typeface="Arial Unicode MS" pitchFamily="34" charset="-128"/>
                <a:cs typeface="Arial Unicode MS" pitchFamily="34" charset="-128"/>
              </a:rPr>
              <a:t>And urban development are all pieces of the problem.</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Farmers and foresters have been working hard in Oregon in recent years to reduce the impacts their activities have on streams and aquatic habitat.  At the same time, there has been a growing recognition that cities and towns and rural communities can also have significant impacts on water quality. And, the more we understand what those impacts are, the more we will be able to reduce those impacts. This is particularly important in smaller cities where we can actually protect relatively clean water rather than trying to clean up the damage urban development can cause.   </a:t>
            </a:r>
          </a:p>
          <a:p>
            <a:endParaRPr lang="en-US" sz="1000" smtClean="0">
              <a:latin typeface="Arial" charset="0"/>
              <a:ea typeface="Arial Unicode MS" pitchFamily="34" charset="-128"/>
              <a:cs typeface="Arial Unicode MS" pitchFamily="34" charset="-128"/>
            </a:endParaRPr>
          </a:p>
          <a:p>
            <a:r>
              <a:rPr lang="en-US" sz="1000" smtClean="0">
                <a:latin typeface="Arial" charset="0"/>
                <a:ea typeface="Arial Unicode MS" pitchFamily="34" charset="-128"/>
                <a:cs typeface="Arial Unicode MS" pitchFamily="34" charset="-128"/>
              </a:rPr>
              <a:t>(Background image: Tillamook watershed)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7"/>
          <p:cNvSpPr>
            <a:spLocks noGrp="1" noChangeArrowheads="1"/>
          </p:cNvSpPr>
          <p:nvPr>
            <p:ph type="sldNum" sz="quarter" idx="5"/>
          </p:nvPr>
        </p:nvSpPr>
        <p:spPr>
          <a:noFill/>
        </p:spPr>
        <p:txBody>
          <a:bodyPr/>
          <a:lstStyle/>
          <a:p>
            <a:fld id="{DAAB52B5-D517-499C-A288-7D00659258E0}" type="slidenum">
              <a:rPr lang="en-US" smtClean="0"/>
              <a:pPr/>
              <a:t>6</a:t>
            </a:fld>
            <a:endParaRPr lang="en-US" smtClean="0"/>
          </a:p>
        </p:txBody>
      </p:sp>
      <p:sp>
        <p:nvSpPr>
          <p:cNvPr id="28675" name="Rectangle 2"/>
          <p:cNvSpPr>
            <a:spLocks noGrp="1" noRot="1" noChangeAspect="1" noChangeArrowheads="1" noTextEdit="1"/>
          </p:cNvSpPr>
          <p:nvPr>
            <p:ph type="sldImg"/>
          </p:nvPr>
        </p:nvSpPr>
        <p:spPr>
          <a:solidFill>
            <a:srgbClr val="FFFFFF"/>
          </a:solidFill>
          <a:ln/>
        </p:spPr>
      </p:sp>
      <p:sp>
        <p:nvSpPr>
          <p:cNvPr id="28676" name="Rectangle 3"/>
          <p:cNvSpPr>
            <a:spLocks noGrp="1" noChangeArrowheads="1"/>
          </p:cNvSpPr>
          <p:nvPr>
            <p:ph type="body" idx="1"/>
          </p:nvPr>
        </p:nvSpPr>
        <p:spPr>
          <a:solidFill>
            <a:srgbClr val="FFFFFF"/>
          </a:solidFill>
          <a:ln>
            <a:solidFill>
              <a:srgbClr val="000000"/>
            </a:solidFill>
          </a:ln>
        </p:spPr>
        <p:txBody>
          <a:bodyPr/>
          <a:lstStyle/>
          <a:p>
            <a:r>
              <a:rPr lang="en-US" sz="1000" dirty="0" smtClean="0">
                <a:latin typeface="Arial" charset="0"/>
                <a:ea typeface="Arial Unicode MS" pitchFamily="34" charset="-128"/>
                <a:cs typeface="Arial Unicode MS" pitchFamily="34" charset="-128"/>
              </a:rPr>
              <a:t>How does urban development pollute the water and damage aquatic habitat? We’ll talk about this process in more detail, but we can start with the general principles involved.</a:t>
            </a:r>
          </a:p>
          <a:p>
            <a:r>
              <a:rPr lang="en-US" sz="1000" dirty="0" smtClean="0">
                <a:latin typeface="Arial" charset="0"/>
                <a:ea typeface="Arial Unicode MS" pitchFamily="34" charset="-128"/>
                <a:cs typeface="Arial Unicode MS" pitchFamily="34" charset="-128"/>
              </a:rPr>
              <a:t> </a:t>
            </a:r>
          </a:p>
          <a:p>
            <a:r>
              <a:rPr lang="en-US" sz="1000" dirty="0" smtClean="0">
                <a:latin typeface="Arial" charset="0"/>
                <a:ea typeface="Arial Unicode MS" pitchFamily="34" charset="-128"/>
                <a:cs typeface="Arial Unicode MS" pitchFamily="34" charset="-128"/>
              </a:rPr>
              <a:t>Any water that hits the ground either sinks in (infiltrates), flows over the surface (runoff) or evaporates.  Land development changes the relative amounts of each of these processes… there is less infiltration and more runoff.  Just the change in volume of storm water can be detrimental to a stream.  In addition, as </a:t>
            </a:r>
            <a:r>
              <a:rPr lang="en-US" sz="1000" dirty="0" err="1" smtClean="0">
                <a:latin typeface="Arial" charset="0"/>
                <a:ea typeface="Arial Unicode MS" pitchFamily="34" charset="-128"/>
                <a:cs typeface="Arial Unicode MS" pitchFamily="34" charset="-128"/>
              </a:rPr>
              <a:t>stormwater</a:t>
            </a:r>
            <a:r>
              <a:rPr lang="en-US" sz="1000" dirty="0" smtClean="0">
                <a:latin typeface="Arial" charset="0"/>
                <a:ea typeface="Arial Unicode MS" pitchFamily="34" charset="-128"/>
                <a:cs typeface="Arial Unicode MS" pitchFamily="34" charset="-128"/>
              </a:rPr>
              <a:t> travels over impervious surfaces like roads, roofs, gutters and parking lots, or over construction sites it is exposed to a wide range of pollutants which are ultimately carried to a lake, stream or estuary.</a:t>
            </a:r>
            <a:r>
              <a:rPr lang="en-US" sz="1000" dirty="0" smtClean="0">
                <a:solidFill>
                  <a:srgbClr val="003366"/>
                </a:solidFill>
                <a:latin typeface="Arial" charset="0"/>
                <a:ea typeface="Arial Unicode MS" pitchFamily="34" charset="-128"/>
                <a:cs typeface="Arial Unicode MS" pitchFamily="34" charset="-128"/>
              </a:rPr>
              <a:t>  </a:t>
            </a:r>
            <a:endParaRPr lang="en-US" sz="1000" dirty="0" smtClean="0">
              <a:latin typeface="Arial" charset="0"/>
              <a:ea typeface="Arial Unicode MS" pitchFamily="34" charset="-128"/>
              <a:cs typeface="Arial Unicode MS" pitchFamily="34" charset="-128"/>
            </a:endParaRPr>
          </a:p>
          <a:p>
            <a:endParaRPr lang="en-US" sz="1000" dirty="0" smtClean="0">
              <a:latin typeface="Arial" charset="0"/>
            </a:endParaRPr>
          </a:p>
          <a:p>
            <a:r>
              <a:rPr lang="en-US" sz="1000" dirty="0" smtClean="0">
                <a:latin typeface="Arial" charset="0"/>
                <a:ea typeface="Arial Unicode MS" pitchFamily="34" charset="-128"/>
                <a:cs typeface="Arial Unicode MS" pitchFamily="34" charset="-128"/>
              </a:rPr>
              <a:t>Pollutants can be deposited from the atmosphere, as in car emissions.  They may also arrive in rain.  Or they may be deposited by some human activity.  Automobiles are significant sources of pollutants.  Wear of tires (a known source of zinc), deteriorating brake pads, or just leaks, drips and spills of oil and other pollutants from the car can accumulate on impervious surfaces. These pollutants are washed off the surface and into the storm drain system and ultimately to receiving streams. </a:t>
            </a:r>
          </a:p>
          <a:p>
            <a:endParaRPr lang="en-US" sz="1000" dirty="0" smtClean="0">
              <a:latin typeface="Arial"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E733D04C-BB4E-4A04-84CF-982641FFFF4F}" type="slidenum">
              <a:rPr lang="en-US" smtClean="0"/>
              <a:pPr/>
              <a:t>7</a:t>
            </a:fld>
            <a:endParaRPr lang="en-US" smtClean="0"/>
          </a:p>
        </p:txBody>
      </p:sp>
      <p:sp>
        <p:nvSpPr>
          <p:cNvPr id="29699" name="Rectangle 2"/>
          <p:cNvSpPr>
            <a:spLocks noGrp="1" noRot="1" noChangeAspect="1" noChangeArrowheads="1" noTextEdit="1"/>
          </p:cNvSpPr>
          <p:nvPr>
            <p:ph type="sldImg"/>
          </p:nvPr>
        </p:nvSpPr>
        <p:spPr>
          <a:solidFill>
            <a:srgbClr val="FFFFFF"/>
          </a:solidFill>
          <a:ln/>
        </p:spPr>
      </p:sp>
      <p:sp>
        <p:nvSpPr>
          <p:cNvPr id="29700" name="Rectangle 3"/>
          <p:cNvSpPr>
            <a:spLocks noGrp="1" noChangeArrowheads="1"/>
          </p:cNvSpPr>
          <p:nvPr>
            <p:ph type="body" idx="1"/>
          </p:nvPr>
        </p:nvSpPr>
        <p:spPr>
          <a:solidFill>
            <a:srgbClr val="FFFFFF"/>
          </a:solidFill>
          <a:ln>
            <a:solidFill>
              <a:srgbClr val="000000"/>
            </a:solidFill>
          </a:ln>
        </p:spPr>
        <p:txBody>
          <a:bodyPr/>
          <a:lstStyle/>
          <a:p>
            <a:pPr>
              <a:spcBef>
                <a:spcPct val="50000"/>
              </a:spcBef>
            </a:pPr>
            <a:r>
              <a:rPr lang="en-US" sz="1000" smtClean="0">
                <a:latin typeface="Arial" charset="0"/>
                <a:ea typeface="Arial Unicode MS" pitchFamily="34" charset="-128"/>
                <a:cs typeface="Arial Unicode MS" pitchFamily="34" charset="-128"/>
              </a:rPr>
              <a:t>So land development can cause:</a:t>
            </a:r>
          </a:p>
          <a:p>
            <a:pPr>
              <a:spcBef>
                <a:spcPct val="50000"/>
              </a:spcBef>
              <a:buFontTx/>
              <a:buChar char="•"/>
            </a:pPr>
            <a:r>
              <a:rPr lang="en-US" sz="1000" smtClean="0">
                <a:latin typeface="Arial" charset="0"/>
                <a:ea typeface="Arial Unicode MS" pitchFamily="34" charset="-128"/>
                <a:cs typeface="Arial Unicode MS" pitchFamily="34" charset="-128"/>
              </a:rPr>
              <a:t>Polluted water: as water flows across the urban landscape, it picks up pollutants and then can contaminate surface and ground water, </a:t>
            </a:r>
          </a:p>
          <a:p>
            <a:pPr>
              <a:spcBef>
                <a:spcPct val="50000"/>
              </a:spcBef>
              <a:buFontTx/>
              <a:buChar char="•"/>
            </a:pPr>
            <a:r>
              <a:rPr lang="en-US" sz="1000" smtClean="0">
                <a:latin typeface="Arial" charset="0"/>
                <a:ea typeface="Arial Unicode MS" pitchFamily="34" charset="-128"/>
                <a:cs typeface="Arial Unicode MS" pitchFamily="34" charset="-128"/>
              </a:rPr>
              <a:t>Loss of fish and wildlife habitat, as habitat is displaced by development and through the significant cumulative changes in adjacent areas, and</a:t>
            </a:r>
          </a:p>
          <a:p>
            <a:pPr>
              <a:spcBef>
                <a:spcPct val="50000"/>
              </a:spcBef>
              <a:buFontTx/>
              <a:buChar char="•"/>
            </a:pPr>
            <a:r>
              <a:rPr lang="en-US" sz="1000" smtClean="0">
                <a:latin typeface="Arial" charset="0"/>
                <a:ea typeface="Arial Unicode MS" pitchFamily="34" charset="-128"/>
                <a:cs typeface="Arial Unicode MS" pitchFamily="34" charset="-128"/>
              </a:rPr>
              <a:t>Altered hydrologic cycle: as the natural water cycle is changed by development, we see greater flood risks, loss of aquatic habitat and habitat function, and fundamental changes to the shape and behavior of streams in developed areas. </a:t>
            </a:r>
          </a:p>
          <a:p>
            <a:pPr>
              <a:spcBef>
                <a:spcPct val="50000"/>
              </a:spcBef>
            </a:pPr>
            <a:r>
              <a:rPr lang="en-US" sz="1000" smtClean="0">
                <a:latin typeface="Arial" charset="0"/>
                <a:ea typeface="Arial Unicode MS" pitchFamily="34" charset="-128"/>
                <a:cs typeface="Arial Unicode MS" pitchFamily="34" charset="-128"/>
              </a:rPr>
              <a:t> </a:t>
            </a:r>
          </a:p>
          <a:p>
            <a:pPr>
              <a:spcBef>
                <a:spcPct val="50000"/>
              </a:spcBef>
            </a:pPr>
            <a:r>
              <a:rPr lang="en-US" sz="1000" smtClean="0">
                <a:latin typeface="Arial" charset="0"/>
                <a:ea typeface="Arial Unicode MS" pitchFamily="34" charset="-128"/>
                <a:cs typeface="Arial Unicode MS" pitchFamily="34" charset="-128"/>
              </a:rPr>
              <a:t>We’re going to look more closely at each of these three impacts starting with polluted water.</a:t>
            </a:r>
          </a:p>
          <a:p>
            <a:pPr>
              <a:spcBef>
                <a:spcPct val="50000"/>
              </a:spcBef>
            </a:pPr>
            <a:endParaRPr lang="en-US" sz="1000" smtClean="0">
              <a:latin typeface="Arial" charset="0"/>
              <a:cs typeface="Times New Roman"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BDC431A-C99A-4E7B-8850-16BB08F5FF45}" type="slidenum">
              <a:rPr lang="en-US" smtClean="0"/>
              <a:pPr/>
              <a:t>8</a:t>
            </a:fld>
            <a:endParaRPr lang="en-US" smtClean="0"/>
          </a:p>
        </p:txBody>
      </p:sp>
      <p:sp>
        <p:nvSpPr>
          <p:cNvPr id="30723" name="Rectangle 2"/>
          <p:cNvSpPr>
            <a:spLocks noGrp="1" noRot="1" noChangeAspect="1" noChangeArrowheads="1" noTextEdit="1"/>
          </p:cNvSpPr>
          <p:nvPr>
            <p:ph type="sldImg"/>
          </p:nvPr>
        </p:nvSpPr>
        <p:spPr>
          <a:solidFill>
            <a:srgbClr val="FFFFFF"/>
          </a:solidFill>
          <a:ln/>
        </p:spPr>
      </p:sp>
      <p:sp>
        <p:nvSpPr>
          <p:cNvPr id="30724" name="Rectangle 3"/>
          <p:cNvSpPr>
            <a:spLocks noGrp="1" noChangeArrowheads="1"/>
          </p:cNvSpPr>
          <p:nvPr>
            <p:ph type="body" idx="1"/>
          </p:nvPr>
        </p:nvSpPr>
        <p:spPr>
          <a:solidFill>
            <a:srgbClr val="FFFFFF"/>
          </a:solidFill>
          <a:ln>
            <a:solidFill>
              <a:srgbClr val="000000"/>
            </a:solidFill>
          </a:ln>
        </p:spPr>
        <p:txBody>
          <a:bodyPr/>
          <a:lstStyle/>
          <a:p>
            <a:r>
              <a:rPr lang="en-US" sz="1000" smtClean="0">
                <a:latin typeface="Arial" charset="0"/>
                <a:ea typeface="Arial Unicode MS" pitchFamily="34" charset="-128"/>
                <a:cs typeface="Arial Unicode MS" pitchFamily="34" charset="-128"/>
              </a:rPr>
              <a:t>Water pollution is divided into two main categories for the sake of regulations. The first type, “point source” is the pollution that comes from identifiable points like industrial and municipal waste water effluent pipes. Since the 1970s point source pollution has been regulated and controlled by national water quality laws. </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“Non-point source” pollution, also called diffuse pollution or runoff pollution or polluted runoff, is the result of all of the activities we carry out throughout the landscape.  Although a single event at a particular point may not result in a violation of water quality standards or a loss of stream function, the cumulative effect of such activities can be devastating to a stream, lake, or estuary.  According to EPA, non-point source pollution is now a greater threat to our environment than point source pollution. </a:t>
            </a:r>
          </a:p>
          <a:p>
            <a:endParaRPr lang="en-US" sz="1000" smtClean="0">
              <a:latin typeface="Arial" charset="0"/>
              <a:ea typeface="Arial Unicode MS" pitchFamily="34" charset="-128"/>
              <a:cs typeface="Arial Unicode MS" pitchFamily="34" charset="-128"/>
            </a:endParaRPr>
          </a:p>
          <a:p>
            <a:r>
              <a:rPr lang="en-US" sz="1000" smtClean="0">
                <a:latin typeface="Arial" charset="0"/>
                <a:ea typeface="Arial Unicode MS" pitchFamily="34" charset="-128"/>
                <a:cs typeface="Arial Unicode MS" pitchFamily="34" charset="-128"/>
              </a:rPr>
              <a:t>The definition of water pollution has evolved as scientist and others have developed a better understanding of how human actions on the landscape impact water quality and aquatic habitat. Once only chemical alterations to a waterbody were considered pollution.  Now it is recognized that there are also physical ways that human activities degrade water quality.  Removal of vegetation along a stream bank, and an increased volume of water flowing to a stream are both forms of water pollution.</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(This picture is from the EPA’s historic photo library showing the Columbia River in the 1970s, polluted by mill effluent.)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55663FEA-EB8C-4C40-ABCF-6AC9C0302C1A}" type="slidenum">
              <a:rPr lang="en-US" smtClean="0"/>
              <a:pPr/>
              <a:t>9</a:t>
            </a:fld>
            <a:endParaRPr lang="en-US" smtClean="0"/>
          </a:p>
        </p:txBody>
      </p:sp>
      <p:sp>
        <p:nvSpPr>
          <p:cNvPr id="31747" name="Rectangle 2"/>
          <p:cNvSpPr>
            <a:spLocks noGrp="1" noRot="1" noChangeAspect="1" noChangeArrowheads="1" noTextEdit="1"/>
          </p:cNvSpPr>
          <p:nvPr>
            <p:ph type="sldImg"/>
          </p:nvPr>
        </p:nvSpPr>
        <p:spPr>
          <a:solidFill>
            <a:srgbClr val="FFFFFF"/>
          </a:solidFill>
          <a:ln/>
        </p:spPr>
      </p:sp>
      <p:sp>
        <p:nvSpPr>
          <p:cNvPr id="31748" name="Rectangle 3"/>
          <p:cNvSpPr>
            <a:spLocks noGrp="1" noChangeArrowheads="1"/>
          </p:cNvSpPr>
          <p:nvPr>
            <p:ph type="body" idx="1"/>
          </p:nvPr>
        </p:nvSpPr>
        <p:spPr>
          <a:solidFill>
            <a:srgbClr val="FFFFFF"/>
          </a:solidFill>
          <a:ln>
            <a:solidFill>
              <a:srgbClr val="000000"/>
            </a:solidFill>
          </a:ln>
        </p:spPr>
        <p:txBody>
          <a:bodyPr/>
          <a:lstStyle/>
          <a:p>
            <a:r>
              <a:rPr lang="en-US" sz="1000" smtClean="0">
                <a:latin typeface="Arial" charset="0"/>
                <a:ea typeface="Arial Unicode MS" pitchFamily="34" charset="-128"/>
                <a:cs typeface="Arial Unicode MS" pitchFamily="34" charset="-128"/>
              </a:rPr>
              <a:t>These chemical components of pollution make their way into the surface and ground waters in and adjacent to urban areas. What pollutes water is not necessarily the same thing as what pollutes soil. Some of these are not considered pollution when they’re not in the water. Nutrients, like nitrogen and phosphorous, if allowed to infiltrate into soil where vegetation is growing, will help the vegetation grow. If nutrients get into the water, though, they can cause excess algae growth [point out image], alter the natural food chain, and result in reduced oxygen levels in the water.</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The main chemical components of water pollution are:</a:t>
            </a:r>
          </a:p>
          <a:p>
            <a:r>
              <a:rPr lang="en-US" sz="1000" b="1" smtClean="0">
                <a:latin typeface="Arial" charset="0"/>
                <a:ea typeface="Arial Unicode MS" pitchFamily="34" charset="-128"/>
                <a:cs typeface="Arial Unicode MS" pitchFamily="34" charset="-128"/>
              </a:rPr>
              <a:t> </a:t>
            </a:r>
            <a:endParaRPr lang="en-US" sz="1000" smtClean="0">
              <a:latin typeface="Arial" charset="0"/>
              <a:ea typeface="Arial Unicode MS" pitchFamily="34" charset="-128"/>
              <a:cs typeface="Arial Unicode MS" pitchFamily="34" charset="-128"/>
            </a:endParaRPr>
          </a:p>
          <a:p>
            <a:r>
              <a:rPr lang="en-US" sz="1000" smtClean="0">
                <a:latin typeface="Arial" charset="0"/>
                <a:ea typeface="Arial Unicode MS" pitchFamily="34" charset="-128"/>
                <a:cs typeface="Arial Unicode MS" pitchFamily="34" charset="-128"/>
              </a:rPr>
              <a:t>Increased nutrients: This is primarily nitrogen and phosphorous from application of fertilizers or from soil erosion.</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Increased harmful bacteria: These include fecal coliform, from domestic animals, leaks in municipal sewage and improperly functioning residential septic systems. It is often an excess in bacteria that causes problems for harvesting shellfish.</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Heavy metals contamination: This is primarily copper, zinc, lead, but also cadmium, chromium. A study in the San Francisco area found that over 50% of metals in the bay were from cars.  Metals also make their way from cars into surface water through air emissions that then deposit metals into water. This accounted for 25% of the metals in the bay.  They found that 50% of the copper in the bay could be attributed solely to brakepad wear. </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Oil and grease contamination: Since almost all storm drains go directly from roads and parking lots directly into nearby streams, these materials make their way from streets and parking lots, leaking storage facilities, or improper disposal by residents.</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Pesticide and herbicide contamination: These are from residential and commercial applications. According to the US Geological Survey’s national analysis of water quality, streams in urban areas were more likely than streams in agricultural areas to have the commonly used pesticides, such as diazinon, carbaryl, chloropyrifer and malathion. Herbicides, like atrazine, simazine, and prometon also occurred frequently in urban streams. The highest frequencies of DDT, chlordane, and dieldrin in fish tissue and sediment were in urban waters. </a:t>
            </a:r>
          </a:p>
          <a:p>
            <a:r>
              <a:rPr lang="en-US" sz="1000" smtClean="0">
                <a:latin typeface="Arial" charset="0"/>
                <a:ea typeface="Arial Unicode MS" pitchFamily="34" charset="-128"/>
                <a:cs typeface="Arial Unicode MS" pitchFamily="34" charset="-128"/>
              </a:rPr>
              <a:t> </a:t>
            </a:r>
          </a:p>
          <a:p>
            <a:r>
              <a:rPr lang="en-US" sz="1000" smtClean="0">
                <a:latin typeface="Arial" charset="0"/>
                <a:ea typeface="Arial Unicode MS" pitchFamily="34" charset="-128"/>
                <a:cs typeface="Arial Unicode MS" pitchFamily="34" charset="-128"/>
              </a:rPr>
              <a:t>Increased oxygen-demanding materials: Fish and other aquatic species “breathe” the oxygen in water. They can die if this oxygen is “used up” by other materials such as decomposing algae, leaves, grass clippings and other organic matter that wash in with rain water or deposit directly into the stream.</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1026"/>
          <p:cNvSpPr>
            <a:spLocks noChangeArrowheads="1"/>
          </p:cNvSpPr>
          <p:nvPr/>
        </p:nvSpPr>
        <p:spPr bwMode="auto">
          <a:xfrm>
            <a:off x="0" y="0"/>
            <a:ext cx="4572000" cy="6858000"/>
          </a:xfrm>
          <a:prstGeom prst="rect">
            <a:avLst/>
          </a:prstGeom>
          <a:solidFill>
            <a:schemeClr val="accent1"/>
          </a:solidFill>
          <a:ln w="9525">
            <a:noFill/>
            <a:miter lim="800000"/>
            <a:headEnd/>
            <a:tailEnd/>
          </a:ln>
          <a:effectLst/>
        </p:spPr>
        <p:txBody>
          <a:bodyPr wrap="none" anchor="ctr"/>
          <a:lstStyle/>
          <a:p>
            <a:pPr algn="ctr">
              <a:defRPr/>
            </a:pPr>
            <a:endParaRPr kumimoji="1" lang="en-US"/>
          </a:p>
        </p:txBody>
      </p:sp>
      <p:sp useBgFill="1">
        <p:nvSpPr>
          <p:cNvPr id="5" name="AutoShape 1027"/>
          <p:cNvSpPr>
            <a:spLocks noChangeArrowheads="1"/>
          </p:cNvSpPr>
          <p:nvPr/>
        </p:nvSpPr>
        <p:spPr bwMode="auto">
          <a:xfrm>
            <a:off x="685800" y="1041400"/>
            <a:ext cx="5181600" cy="1854200"/>
          </a:xfrm>
          <a:prstGeom prst="roundRect">
            <a:avLst>
              <a:gd name="adj" fmla="val 50000"/>
            </a:avLst>
          </a:prstGeom>
          <a:ln w="9525">
            <a:noFill/>
            <a:round/>
            <a:headEnd/>
            <a:tailEnd/>
          </a:ln>
          <a:effectLst/>
        </p:spPr>
        <p:txBody>
          <a:bodyPr wrap="none" anchor="ctr"/>
          <a:lstStyle/>
          <a:p>
            <a:pPr algn="ctr">
              <a:defRPr/>
            </a:pPr>
            <a:endParaRPr kumimoji="1" lang="en-US"/>
          </a:p>
        </p:txBody>
      </p:sp>
      <p:grpSp>
        <p:nvGrpSpPr>
          <p:cNvPr id="6" name="Group 1029"/>
          <p:cNvGrpSpPr>
            <a:grpSpLocks/>
          </p:cNvGrpSpPr>
          <p:nvPr/>
        </p:nvGrpSpPr>
        <p:grpSpPr bwMode="auto">
          <a:xfrm>
            <a:off x="3632200" y="5213350"/>
            <a:ext cx="4876800" cy="319088"/>
            <a:chOff x="2288" y="3080"/>
            <a:chExt cx="3072" cy="201"/>
          </a:xfrm>
        </p:grpSpPr>
        <p:sp>
          <p:nvSpPr>
            <p:cNvPr id="7" name="AutoShape 1030"/>
            <p:cNvSpPr>
              <a:spLocks noChangeArrowheads="1"/>
            </p:cNvSpPr>
            <p:nvPr/>
          </p:nvSpPr>
          <p:spPr bwMode="auto">
            <a:xfrm flipH="1">
              <a:off x="2288" y="3080"/>
              <a:ext cx="2914" cy="200"/>
            </a:xfrm>
            <a:prstGeom prst="roundRect">
              <a:avLst>
                <a:gd name="adj" fmla="val 0"/>
              </a:avLst>
            </a:prstGeom>
            <a:solidFill>
              <a:schemeClr val="bg2"/>
            </a:solidFill>
            <a:ln w="9525">
              <a:noFill/>
              <a:round/>
              <a:headEnd/>
              <a:tailEnd/>
            </a:ln>
            <a:effectLst/>
          </p:spPr>
          <p:txBody>
            <a:bodyPr wrap="none" anchor="ctr"/>
            <a:lstStyle/>
            <a:p>
              <a:pPr>
                <a:defRPr/>
              </a:pPr>
              <a:endParaRPr lang="en-US"/>
            </a:p>
          </p:txBody>
        </p:sp>
        <p:sp>
          <p:nvSpPr>
            <p:cNvPr id="8" name="AutoShape 1031"/>
            <p:cNvSpPr>
              <a:spLocks noChangeArrowheads="1"/>
            </p:cNvSpPr>
            <p:nvPr/>
          </p:nvSpPr>
          <p:spPr bwMode="auto">
            <a:xfrm>
              <a:off x="5196" y="3080"/>
              <a:ext cx="164" cy="201"/>
            </a:xfrm>
            <a:prstGeom prst="flowChartDelay">
              <a:avLst/>
            </a:prstGeom>
            <a:solidFill>
              <a:schemeClr val="bg2"/>
            </a:solidFill>
            <a:ln w="9525">
              <a:noFill/>
              <a:miter lim="800000"/>
              <a:headEnd/>
              <a:tailEnd/>
            </a:ln>
            <a:effectLst/>
          </p:spPr>
          <p:txBody>
            <a:bodyPr wrap="none" anchor="ctr"/>
            <a:lstStyle/>
            <a:p>
              <a:pPr>
                <a:defRPr/>
              </a:pPr>
              <a:endParaRPr lang="en-US"/>
            </a:p>
          </p:txBody>
        </p:sp>
      </p:grpSp>
      <p:sp>
        <p:nvSpPr>
          <p:cNvPr id="136196" name="Rectangle 1028"/>
          <p:cNvSpPr>
            <a:spLocks noGrp="1" noChangeArrowheads="1"/>
          </p:cNvSpPr>
          <p:nvPr>
            <p:ph type="subTitle" idx="1"/>
          </p:nvPr>
        </p:nvSpPr>
        <p:spPr>
          <a:xfrm>
            <a:off x="4673600" y="2927350"/>
            <a:ext cx="3657600" cy="1822450"/>
          </a:xfrm>
        </p:spPr>
        <p:txBody>
          <a:bodyPr anchor="b"/>
          <a:lstStyle>
            <a:lvl1pPr marL="0" indent="0">
              <a:buFont typeface="Wingdings" pitchFamily="2" charset="2"/>
              <a:buNone/>
              <a:defRPr>
                <a:solidFill>
                  <a:schemeClr val="tx2"/>
                </a:solidFill>
              </a:defRPr>
            </a:lvl1pPr>
          </a:lstStyle>
          <a:p>
            <a:r>
              <a:rPr lang="en-US"/>
              <a:t>Click to edit Master subtitle style</a:t>
            </a:r>
          </a:p>
        </p:txBody>
      </p:sp>
      <p:sp>
        <p:nvSpPr>
          <p:cNvPr id="136203" name="Rectangle 1035"/>
          <p:cNvSpPr>
            <a:spLocks noGrp="1" noChangeArrowheads="1"/>
          </p:cNvSpPr>
          <p:nvPr>
            <p:ph type="ctrTitle" sz="quarter"/>
          </p:nvPr>
        </p:nvSpPr>
        <p:spPr>
          <a:xfrm>
            <a:off x="936625" y="1425575"/>
            <a:ext cx="7772400" cy="1143000"/>
          </a:xfrm>
        </p:spPr>
        <p:txBody>
          <a:bodyPr anchor="ctr"/>
          <a:lstStyle>
            <a:lvl1pPr algn="ctr">
              <a:defRPr>
                <a:solidFill>
                  <a:schemeClr val="tx1"/>
                </a:solidFill>
              </a:defRPr>
            </a:lvl1pPr>
          </a:lstStyle>
          <a:p>
            <a:r>
              <a:rPr lang="en-US"/>
              <a:t>Click to edit Master title style</a:t>
            </a:r>
          </a:p>
        </p:txBody>
      </p:sp>
      <p:sp>
        <p:nvSpPr>
          <p:cNvPr id="9" name="Rectangle 1032"/>
          <p:cNvSpPr>
            <a:spLocks noGrp="1" noChangeArrowheads="1"/>
          </p:cNvSpPr>
          <p:nvPr>
            <p:ph type="dt" sz="quarter" idx="10"/>
          </p:nvPr>
        </p:nvSpPr>
        <p:spPr bwMode="auto">
          <a:xfrm>
            <a:off x="2667000" y="6553200"/>
            <a:ext cx="1905000" cy="304800"/>
          </a:xfrm>
          <a:prstGeom prst="rect">
            <a:avLst/>
          </a:prstGeom>
          <a:ln>
            <a:miter lim="800000"/>
            <a:headEnd/>
            <a:tailEnd/>
          </a:ln>
        </p:spPr>
        <p:txBody>
          <a:bodyPr vert="horz" wrap="square" lIns="91440" tIns="45720" rIns="91440" bIns="45720" numCol="1" anchor="b" anchorCtr="0" compatLnSpc="1">
            <a:prstTxWarp prst="textNoShape">
              <a:avLst/>
            </a:prstTxWarp>
            <a:spAutoFit/>
          </a:bodyPr>
          <a:lstStyle>
            <a:lvl1pPr algn="r">
              <a:defRPr sz="1400">
                <a:solidFill>
                  <a:schemeClr val="bg1"/>
                </a:solidFill>
                <a:latin typeface="+mn-lt"/>
              </a:defRPr>
            </a:lvl1pPr>
          </a:lstStyle>
          <a:p>
            <a:pPr>
              <a:defRPr/>
            </a:pPr>
            <a:endParaRPr lang="en-US"/>
          </a:p>
        </p:txBody>
      </p:sp>
      <p:sp>
        <p:nvSpPr>
          <p:cNvPr id="10" name="Rectangle 1033"/>
          <p:cNvSpPr>
            <a:spLocks noGrp="1" noChangeArrowheads="1"/>
          </p:cNvSpPr>
          <p:nvPr>
            <p:ph type="ftr" sz="quarter" idx="11"/>
          </p:nvPr>
        </p:nvSpPr>
        <p:spPr>
          <a:xfrm>
            <a:off x="5195888" y="6553200"/>
            <a:ext cx="3279775" cy="304800"/>
          </a:xfrm>
        </p:spPr>
        <p:txBody>
          <a:bodyPr/>
          <a:lstStyle>
            <a:lvl1pPr algn="r">
              <a:defRPr sz="1400"/>
            </a:lvl1pPr>
          </a:lstStyle>
          <a:p>
            <a:pPr>
              <a:defRPr/>
            </a:pPr>
            <a:endParaRPr lang="en-US"/>
          </a:p>
        </p:txBody>
      </p:sp>
      <p:sp>
        <p:nvSpPr>
          <p:cNvPr id="11" name="Rectangle 1034"/>
          <p:cNvSpPr>
            <a:spLocks noGrp="1" noChangeArrowheads="1"/>
          </p:cNvSpPr>
          <p:nvPr>
            <p:ph type="sldNum" sz="quarter" idx="12"/>
          </p:nvPr>
        </p:nvSpPr>
        <p:spPr>
          <a:xfrm>
            <a:off x="9525" y="6359525"/>
            <a:ext cx="587375" cy="488950"/>
          </a:xfrm>
        </p:spPr>
        <p:txBody>
          <a:bodyPr anchorCtr="0"/>
          <a:lstStyle>
            <a:lvl1pPr>
              <a:defRPr/>
            </a:lvl1pPr>
          </a:lstStyle>
          <a:p>
            <a:pPr>
              <a:defRPr/>
            </a:pPr>
            <a:fld id="{2EEC14D6-3749-4096-8B80-E8CB0C756DA0}" type="slidenum">
              <a:rPr lang="en-US"/>
              <a:pPr>
                <a:defRPr/>
              </a:pPr>
              <a:t>‹#›</a:t>
            </a:fld>
            <a:endParaRPr lang="en-US"/>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Impacts</a:t>
            </a:r>
          </a:p>
        </p:txBody>
      </p:sp>
      <p:sp>
        <p:nvSpPr>
          <p:cNvPr id="5" name="Rectangle 10"/>
          <p:cNvSpPr>
            <a:spLocks noGrp="1" noChangeArrowheads="1"/>
          </p:cNvSpPr>
          <p:nvPr>
            <p:ph type="sldNum" sz="quarter" idx="11"/>
          </p:nvPr>
        </p:nvSpPr>
        <p:spPr>
          <a:ln/>
        </p:spPr>
        <p:txBody>
          <a:bodyPr/>
          <a:lstStyle>
            <a:lvl1pPr>
              <a:defRPr/>
            </a:lvl1pPr>
          </a:lstStyle>
          <a:p>
            <a:pPr>
              <a:defRPr/>
            </a:pPr>
            <a:fld id="{CE32A9A1-39B5-488D-8D52-B6F0A2882127}" type="slidenum">
              <a:rPr lang="en-US"/>
              <a:pPr>
                <a:defRPr/>
              </a:pPr>
              <a:t>‹#›</a:t>
            </a:fld>
            <a:endParaRPr lang="en-US"/>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15150" y="762000"/>
            <a:ext cx="2000250" cy="5334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914400" y="762000"/>
            <a:ext cx="5848350" cy="5334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Impacts</a:t>
            </a:r>
          </a:p>
        </p:txBody>
      </p:sp>
      <p:sp>
        <p:nvSpPr>
          <p:cNvPr id="5" name="Rectangle 10"/>
          <p:cNvSpPr>
            <a:spLocks noGrp="1" noChangeArrowheads="1"/>
          </p:cNvSpPr>
          <p:nvPr>
            <p:ph type="sldNum" sz="quarter" idx="11"/>
          </p:nvPr>
        </p:nvSpPr>
        <p:spPr>
          <a:ln/>
        </p:spPr>
        <p:txBody>
          <a:bodyPr/>
          <a:lstStyle>
            <a:lvl1pPr>
              <a:defRPr/>
            </a:lvl1pPr>
          </a:lstStyle>
          <a:p>
            <a:pPr>
              <a:defRPr/>
            </a:pPr>
            <a:fld id="{7236C474-909D-4A82-A8FD-6FFB5E939D78}" type="slidenum">
              <a:rPr lang="en-US"/>
              <a:pPr>
                <a:defRPr/>
              </a:pPr>
              <a:t>‹#›</a:t>
            </a:fld>
            <a:endParaRPr lang="en-US"/>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pPr lvl="0"/>
            <a:endParaRPr lang="en-US" noProof="0" smtClean="0"/>
          </a:p>
        </p:txBody>
      </p:sp>
      <p:sp>
        <p:nvSpPr>
          <p:cNvPr id="5" name="Rectangle 9"/>
          <p:cNvSpPr>
            <a:spLocks noGrp="1" noChangeArrowheads="1"/>
          </p:cNvSpPr>
          <p:nvPr>
            <p:ph type="ftr" sz="quarter" idx="10"/>
          </p:nvPr>
        </p:nvSpPr>
        <p:spPr>
          <a:ln/>
        </p:spPr>
        <p:txBody>
          <a:bodyPr/>
          <a:lstStyle>
            <a:lvl1pPr>
              <a:defRPr/>
            </a:lvl1pPr>
          </a:lstStyle>
          <a:p>
            <a:pPr>
              <a:defRPr/>
            </a:pPr>
            <a:r>
              <a:rPr lang="en-US"/>
              <a:t>Impacts</a:t>
            </a:r>
          </a:p>
        </p:txBody>
      </p:sp>
      <p:sp>
        <p:nvSpPr>
          <p:cNvPr id="6" name="Rectangle 10"/>
          <p:cNvSpPr>
            <a:spLocks noGrp="1" noChangeArrowheads="1"/>
          </p:cNvSpPr>
          <p:nvPr>
            <p:ph type="sldNum" sz="quarter" idx="11"/>
          </p:nvPr>
        </p:nvSpPr>
        <p:spPr>
          <a:ln/>
        </p:spPr>
        <p:txBody>
          <a:bodyPr/>
          <a:lstStyle>
            <a:lvl1pPr>
              <a:defRPr/>
            </a:lvl1pPr>
          </a:lstStyle>
          <a:p>
            <a:pPr>
              <a:defRPr/>
            </a:pPr>
            <a:fld id="{9CAA3658-B10F-450E-9EDE-5A32301FFB83}" type="slidenum">
              <a:rPr lang="en-US"/>
              <a:pPr>
                <a:defRPr/>
              </a:pPr>
              <a:t>‹#›</a:t>
            </a:fld>
            <a:endParaRPr lang="en-US"/>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9"/>
          <p:cNvSpPr>
            <a:spLocks noGrp="1" noChangeArrowheads="1"/>
          </p:cNvSpPr>
          <p:nvPr>
            <p:ph type="ftr" sz="quarter" idx="10"/>
          </p:nvPr>
        </p:nvSpPr>
        <p:spPr>
          <a:ln/>
        </p:spPr>
        <p:txBody>
          <a:bodyPr/>
          <a:lstStyle>
            <a:lvl1pPr>
              <a:defRPr/>
            </a:lvl1pPr>
          </a:lstStyle>
          <a:p>
            <a:pPr>
              <a:defRPr/>
            </a:pPr>
            <a:r>
              <a:rPr lang="en-US"/>
              <a:t>Impacts</a:t>
            </a:r>
          </a:p>
        </p:txBody>
      </p:sp>
      <p:sp>
        <p:nvSpPr>
          <p:cNvPr id="5" name="Rectangle 10"/>
          <p:cNvSpPr>
            <a:spLocks noGrp="1" noChangeArrowheads="1"/>
          </p:cNvSpPr>
          <p:nvPr>
            <p:ph type="sldNum" sz="quarter" idx="11"/>
          </p:nvPr>
        </p:nvSpPr>
        <p:spPr>
          <a:ln/>
        </p:spPr>
        <p:txBody>
          <a:bodyPr/>
          <a:lstStyle>
            <a:lvl1pPr>
              <a:defRPr/>
            </a:lvl1pPr>
          </a:lstStyle>
          <a:p>
            <a:pPr>
              <a:defRPr/>
            </a:pPr>
            <a:fld id="{311B8EDB-7E85-48FF-8E51-CDCBF6239F15}" type="slidenum">
              <a:rPr lang="en-US"/>
              <a:pPr>
                <a:defRPr/>
              </a:pPr>
              <a:t>‹#›</a:t>
            </a:fld>
            <a:endParaRPr lang="en-US"/>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9"/>
          <p:cNvSpPr>
            <a:spLocks noGrp="1" noChangeArrowheads="1"/>
          </p:cNvSpPr>
          <p:nvPr>
            <p:ph type="ftr" sz="quarter" idx="10"/>
          </p:nvPr>
        </p:nvSpPr>
        <p:spPr>
          <a:ln/>
        </p:spPr>
        <p:txBody>
          <a:bodyPr/>
          <a:lstStyle>
            <a:lvl1pPr>
              <a:defRPr/>
            </a:lvl1pPr>
          </a:lstStyle>
          <a:p>
            <a:pPr>
              <a:defRPr/>
            </a:pPr>
            <a:r>
              <a:rPr lang="en-US"/>
              <a:t>Impacts</a:t>
            </a:r>
          </a:p>
        </p:txBody>
      </p:sp>
      <p:sp>
        <p:nvSpPr>
          <p:cNvPr id="5" name="Rectangle 10"/>
          <p:cNvSpPr>
            <a:spLocks noGrp="1" noChangeArrowheads="1"/>
          </p:cNvSpPr>
          <p:nvPr>
            <p:ph type="sldNum" sz="quarter" idx="11"/>
          </p:nvPr>
        </p:nvSpPr>
        <p:spPr>
          <a:ln/>
        </p:spPr>
        <p:txBody>
          <a:bodyPr/>
          <a:lstStyle>
            <a:lvl1pPr>
              <a:defRPr/>
            </a:lvl1pPr>
          </a:lstStyle>
          <a:p>
            <a:pPr>
              <a:defRPr/>
            </a:pPr>
            <a:fld id="{B5AA665F-03C0-4DB4-B3A1-2B9B40B23E50}" type="slidenum">
              <a:rPr lang="en-US"/>
              <a:pPr>
                <a:defRPr/>
              </a:pPr>
              <a:t>‹#›</a:t>
            </a:fld>
            <a:endParaRPr lang="en-US"/>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914400" y="2362200"/>
            <a:ext cx="39243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991100" y="2362200"/>
            <a:ext cx="3924300" cy="3733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9"/>
          <p:cNvSpPr>
            <a:spLocks noGrp="1" noChangeArrowheads="1"/>
          </p:cNvSpPr>
          <p:nvPr>
            <p:ph type="ftr" sz="quarter" idx="10"/>
          </p:nvPr>
        </p:nvSpPr>
        <p:spPr>
          <a:ln/>
        </p:spPr>
        <p:txBody>
          <a:bodyPr/>
          <a:lstStyle>
            <a:lvl1pPr>
              <a:defRPr/>
            </a:lvl1pPr>
          </a:lstStyle>
          <a:p>
            <a:pPr>
              <a:defRPr/>
            </a:pPr>
            <a:r>
              <a:rPr lang="en-US"/>
              <a:t>Impacts</a:t>
            </a:r>
          </a:p>
        </p:txBody>
      </p:sp>
      <p:sp>
        <p:nvSpPr>
          <p:cNvPr id="6" name="Rectangle 10"/>
          <p:cNvSpPr>
            <a:spLocks noGrp="1" noChangeArrowheads="1"/>
          </p:cNvSpPr>
          <p:nvPr>
            <p:ph type="sldNum" sz="quarter" idx="11"/>
          </p:nvPr>
        </p:nvSpPr>
        <p:spPr>
          <a:ln/>
        </p:spPr>
        <p:txBody>
          <a:bodyPr/>
          <a:lstStyle>
            <a:lvl1pPr>
              <a:defRPr/>
            </a:lvl1pPr>
          </a:lstStyle>
          <a:p>
            <a:pPr>
              <a:defRPr/>
            </a:pPr>
            <a:fld id="{38A920AB-1994-4069-B101-B51F38FA89B2}" type="slidenum">
              <a:rPr lang="en-US"/>
              <a:pPr>
                <a:defRPr/>
              </a:pPr>
              <a:t>‹#›</a:t>
            </a:fld>
            <a:endParaRPr lang="en-US"/>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9"/>
          <p:cNvSpPr>
            <a:spLocks noGrp="1" noChangeArrowheads="1"/>
          </p:cNvSpPr>
          <p:nvPr>
            <p:ph type="ftr" sz="quarter" idx="10"/>
          </p:nvPr>
        </p:nvSpPr>
        <p:spPr>
          <a:ln/>
        </p:spPr>
        <p:txBody>
          <a:bodyPr/>
          <a:lstStyle>
            <a:lvl1pPr>
              <a:defRPr/>
            </a:lvl1pPr>
          </a:lstStyle>
          <a:p>
            <a:pPr>
              <a:defRPr/>
            </a:pPr>
            <a:r>
              <a:rPr lang="en-US"/>
              <a:t>Impacts</a:t>
            </a:r>
          </a:p>
        </p:txBody>
      </p:sp>
      <p:sp>
        <p:nvSpPr>
          <p:cNvPr id="8" name="Rectangle 10"/>
          <p:cNvSpPr>
            <a:spLocks noGrp="1" noChangeArrowheads="1"/>
          </p:cNvSpPr>
          <p:nvPr>
            <p:ph type="sldNum" sz="quarter" idx="11"/>
          </p:nvPr>
        </p:nvSpPr>
        <p:spPr>
          <a:ln/>
        </p:spPr>
        <p:txBody>
          <a:bodyPr/>
          <a:lstStyle>
            <a:lvl1pPr>
              <a:defRPr/>
            </a:lvl1pPr>
          </a:lstStyle>
          <a:p>
            <a:pPr>
              <a:defRPr/>
            </a:pPr>
            <a:fld id="{9CF7BF9E-2151-4884-A030-6111157F2D7F}" type="slidenum">
              <a:rPr lang="en-US"/>
              <a:pPr>
                <a:defRPr/>
              </a:pPr>
              <a:t>‹#›</a:t>
            </a:fld>
            <a:endParaRPr lang="en-US"/>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9"/>
          <p:cNvSpPr>
            <a:spLocks noGrp="1" noChangeArrowheads="1"/>
          </p:cNvSpPr>
          <p:nvPr>
            <p:ph type="ftr" sz="quarter" idx="10"/>
          </p:nvPr>
        </p:nvSpPr>
        <p:spPr>
          <a:ln/>
        </p:spPr>
        <p:txBody>
          <a:bodyPr/>
          <a:lstStyle>
            <a:lvl1pPr>
              <a:defRPr/>
            </a:lvl1pPr>
          </a:lstStyle>
          <a:p>
            <a:pPr>
              <a:defRPr/>
            </a:pPr>
            <a:r>
              <a:rPr lang="en-US"/>
              <a:t>Impacts</a:t>
            </a:r>
          </a:p>
        </p:txBody>
      </p:sp>
      <p:sp>
        <p:nvSpPr>
          <p:cNvPr id="4" name="Rectangle 10"/>
          <p:cNvSpPr>
            <a:spLocks noGrp="1" noChangeArrowheads="1"/>
          </p:cNvSpPr>
          <p:nvPr>
            <p:ph type="sldNum" sz="quarter" idx="11"/>
          </p:nvPr>
        </p:nvSpPr>
        <p:spPr>
          <a:ln/>
        </p:spPr>
        <p:txBody>
          <a:bodyPr/>
          <a:lstStyle>
            <a:lvl1pPr>
              <a:defRPr/>
            </a:lvl1pPr>
          </a:lstStyle>
          <a:p>
            <a:pPr>
              <a:defRPr/>
            </a:pPr>
            <a:fld id="{540C7CAF-7050-489E-9F3E-7E505FB8167B}" type="slidenum">
              <a:rPr lang="en-US"/>
              <a:pPr>
                <a:defRPr/>
              </a:pPr>
              <a:t>‹#›</a:t>
            </a:fld>
            <a:endParaRPr lang="en-US"/>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9"/>
          <p:cNvSpPr>
            <a:spLocks noGrp="1" noChangeArrowheads="1"/>
          </p:cNvSpPr>
          <p:nvPr>
            <p:ph type="ftr" sz="quarter" idx="10"/>
          </p:nvPr>
        </p:nvSpPr>
        <p:spPr>
          <a:ln/>
        </p:spPr>
        <p:txBody>
          <a:bodyPr/>
          <a:lstStyle>
            <a:lvl1pPr>
              <a:defRPr/>
            </a:lvl1pPr>
          </a:lstStyle>
          <a:p>
            <a:pPr>
              <a:defRPr/>
            </a:pPr>
            <a:r>
              <a:rPr lang="en-US"/>
              <a:t>Impacts</a:t>
            </a:r>
          </a:p>
        </p:txBody>
      </p:sp>
      <p:sp>
        <p:nvSpPr>
          <p:cNvPr id="3" name="Rectangle 10"/>
          <p:cNvSpPr>
            <a:spLocks noGrp="1" noChangeArrowheads="1"/>
          </p:cNvSpPr>
          <p:nvPr>
            <p:ph type="sldNum" sz="quarter" idx="11"/>
          </p:nvPr>
        </p:nvSpPr>
        <p:spPr>
          <a:ln/>
        </p:spPr>
        <p:txBody>
          <a:bodyPr/>
          <a:lstStyle>
            <a:lvl1pPr>
              <a:defRPr/>
            </a:lvl1pPr>
          </a:lstStyle>
          <a:p>
            <a:pPr>
              <a:defRPr/>
            </a:pPr>
            <a:fld id="{08574D0F-C717-43F0-A372-AC61E07B3F6E}" type="slidenum">
              <a:rPr lang="en-US"/>
              <a:pPr>
                <a:defRPr/>
              </a:pPr>
              <a:t>‹#›</a:t>
            </a:fld>
            <a:endParaRPr lang="en-US"/>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Impacts</a:t>
            </a:r>
          </a:p>
        </p:txBody>
      </p:sp>
      <p:sp>
        <p:nvSpPr>
          <p:cNvPr id="6" name="Rectangle 10"/>
          <p:cNvSpPr>
            <a:spLocks noGrp="1" noChangeArrowheads="1"/>
          </p:cNvSpPr>
          <p:nvPr>
            <p:ph type="sldNum" sz="quarter" idx="11"/>
          </p:nvPr>
        </p:nvSpPr>
        <p:spPr>
          <a:ln/>
        </p:spPr>
        <p:txBody>
          <a:bodyPr/>
          <a:lstStyle>
            <a:lvl1pPr>
              <a:defRPr/>
            </a:lvl1pPr>
          </a:lstStyle>
          <a:p>
            <a:pPr>
              <a:defRPr/>
            </a:pPr>
            <a:fld id="{59247705-AF25-4A21-A466-635EBE710507}" type="slidenum">
              <a:rPr lang="en-US"/>
              <a:pPr>
                <a:defRPr/>
              </a:pPr>
              <a:t>‹#›</a:t>
            </a:fld>
            <a:endParaRPr lang="en-US"/>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9"/>
          <p:cNvSpPr>
            <a:spLocks noGrp="1" noChangeArrowheads="1"/>
          </p:cNvSpPr>
          <p:nvPr>
            <p:ph type="ftr" sz="quarter" idx="10"/>
          </p:nvPr>
        </p:nvSpPr>
        <p:spPr>
          <a:ln/>
        </p:spPr>
        <p:txBody>
          <a:bodyPr/>
          <a:lstStyle>
            <a:lvl1pPr>
              <a:defRPr/>
            </a:lvl1pPr>
          </a:lstStyle>
          <a:p>
            <a:pPr>
              <a:defRPr/>
            </a:pPr>
            <a:r>
              <a:rPr lang="en-US"/>
              <a:t>Impacts</a:t>
            </a:r>
          </a:p>
        </p:txBody>
      </p:sp>
      <p:sp>
        <p:nvSpPr>
          <p:cNvPr id="6" name="Rectangle 10"/>
          <p:cNvSpPr>
            <a:spLocks noGrp="1" noChangeArrowheads="1"/>
          </p:cNvSpPr>
          <p:nvPr>
            <p:ph type="sldNum" sz="quarter" idx="11"/>
          </p:nvPr>
        </p:nvSpPr>
        <p:spPr>
          <a:ln/>
        </p:spPr>
        <p:txBody>
          <a:bodyPr/>
          <a:lstStyle>
            <a:lvl1pPr>
              <a:defRPr/>
            </a:lvl1pPr>
          </a:lstStyle>
          <a:p>
            <a:pPr>
              <a:defRPr/>
            </a:pPr>
            <a:fld id="{232186B7-0A8E-40F8-A908-4AFC9D5269A1}" type="slidenum">
              <a:rPr lang="en-US"/>
              <a:pPr>
                <a:defRPr/>
              </a:pPr>
              <a:t>‹#›</a:t>
            </a:fld>
            <a:endParaRPr lang="en-US"/>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050" name="Group 17"/>
          <p:cNvGrpSpPr>
            <a:grpSpLocks/>
          </p:cNvGrpSpPr>
          <p:nvPr userDrawn="1"/>
        </p:nvGrpSpPr>
        <p:grpSpPr bwMode="auto">
          <a:xfrm>
            <a:off x="0" y="0"/>
            <a:ext cx="3200400" cy="6858000"/>
            <a:chOff x="0" y="0"/>
            <a:chExt cx="2016" cy="4320"/>
          </a:xfrm>
        </p:grpSpPr>
        <p:sp>
          <p:nvSpPr>
            <p:cNvPr id="135171" name="Rectangle 3"/>
            <p:cNvSpPr>
              <a:spLocks noChangeArrowheads="1"/>
            </p:cNvSpPr>
            <p:nvPr/>
          </p:nvSpPr>
          <p:spPr bwMode="auto">
            <a:xfrm>
              <a:off x="0" y="0"/>
              <a:ext cx="480" cy="4320"/>
            </a:xfrm>
            <a:prstGeom prst="rect">
              <a:avLst/>
            </a:prstGeom>
            <a:solidFill>
              <a:schemeClr val="accent1"/>
            </a:solidFill>
            <a:ln w="9525">
              <a:noFill/>
              <a:miter lim="800000"/>
              <a:headEnd/>
              <a:tailEnd/>
            </a:ln>
            <a:effectLst/>
          </p:spPr>
          <p:txBody>
            <a:bodyPr wrap="none" anchor="ctr"/>
            <a:lstStyle/>
            <a:p>
              <a:pPr>
                <a:defRPr/>
              </a:pPr>
              <a:endParaRPr lang="en-US"/>
            </a:p>
          </p:txBody>
        </p:sp>
        <p:sp>
          <p:nvSpPr>
            <p:cNvPr id="135172" name="Rectangle 4"/>
            <p:cNvSpPr>
              <a:spLocks noChangeArrowheads="1"/>
            </p:cNvSpPr>
            <p:nvPr/>
          </p:nvSpPr>
          <p:spPr bwMode="auto">
            <a:xfrm>
              <a:off x="432" y="0"/>
              <a:ext cx="1584" cy="672"/>
            </a:xfrm>
            <a:prstGeom prst="rect">
              <a:avLst/>
            </a:prstGeom>
            <a:solidFill>
              <a:schemeClr val="accent1"/>
            </a:solidFill>
            <a:ln w="9525">
              <a:noFill/>
              <a:miter lim="800000"/>
              <a:headEnd/>
              <a:tailEnd/>
            </a:ln>
            <a:effectLst/>
          </p:spPr>
          <p:txBody>
            <a:bodyPr wrap="none" anchor="ctr"/>
            <a:lstStyle/>
            <a:p>
              <a:pPr>
                <a:defRPr/>
              </a:pPr>
              <a:endParaRPr lang="en-US"/>
            </a:p>
          </p:txBody>
        </p:sp>
      </p:grpSp>
      <p:sp>
        <p:nvSpPr>
          <p:cNvPr id="2051" name="Rectangle 6"/>
          <p:cNvSpPr>
            <a:spLocks noGrp="1" noChangeArrowheads="1"/>
          </p:cNvSpPr>
          <p:nvPr>
            <p:ph type="title"/>
          </p:nvPr>
        </p:nvSpPr>
        <p:spPr bwMode="auto">
          <a:xfrm>
            <a:off x="914400" y="762000"/>
            <a:ext cx="80010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2052" name="Rectangle 7"/>
          <p:cNvSpPr>
            <a:spLocks noGrp="1" noChangeArrowheads="1"/>
          </p:cNvSpPr>
          <p:nvPr>
            <p:ph type="body" idx="1"/>
          </p:nvPr>
        </p:nvSpPr>
        <p:spPr bwMode="auto">
          <a:xfrm>
            <a:off x="914400" y="2362200"/>
            <a:ext cx="8001000" cy="3733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35177" name="Rectangle 9"/>
          <p:cNvSpPr>
            <a:spLocks noGrp="1" noChangeArrowheads="1"/>
          </p:cNvSpPr>
          <p:nvPr>
            <p:ph type="ftr" sz="quarter" idx="3"/>
          </p:nvPr>
        </p:nvSpPr>
        <p:spPr bwMode="auto">
          <a:xfrm>
            <a:off x="6858000" y="6583363"/>
            <a:ext cx="2286000" cy="274637"/>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spAutoFit/>
          </a:bodyPr>
          <a:lstStyle>
            <a:lvl1pPr algn="ctr">
              <a:defRPr sz="1200">
                <a:latin typeface="+mn-lt"/>
              </a:defRPr>
            </a:lvl1pPr>
          </a:lstStyle>
          <a:p>
            <a:pPr>
              <a:defRPr/>
            </a:pPr>
            <a:r>
              <a:rPr lang="en-US"/>
              <a:t>Impacts</a:t>
            </a:r>
          </a:p>
        </p:txBody>
      </p:sp>
      <p:sp>
        <p:nvSpPr>
          <p:cNvPr id="135178" name="Rectangle 10"/>
          <p:cNvSpPr>
            <a:spLocks noGrp="1" noChangeArrowheads="1"/>
          </p:cNvSpPr>
          <p:nvPr>
            <p:ph type="sldNum" sz="quarter" idx="4"/>
          </p:nvPr>
        </p:nvSpPr>
        <p:spPr bwMode="auto">
          <a:xfrm>
            <a:off x="84138" y="6343650"/>
            <a:ext cx="587375" cy="488950"/>
          </a:xfrm>
          <a:prstGeom prst="rect">
            <a:avLst/>
          </a:prstGeom>
          <a:noFill/>
          <a:ln w="9525">
            <a:noFill/>
            <a:miter lim="800000"/>
            <a:headEnd/>
            <a:tailEnd/>
          </a:ln>
          <a:effectLst/>
        </p:spPr>
        <p:txBody>
          <a:bodyPr vert="horz" wrap="square" lIns="91440" tIns="45720" rIns="91440" bIns="45720" numCol="1" anchor="b" anchorCtr="1" compatLnSpc="1">
            <a:prstTxWarp prst="textNoShape">
              <a:avLst/>
            </a:prstTxWarp>
            <a:spAutoFit/>
          </a:bodyPr>
          <a:lstStyle>
            <a:lvl1pPr>
              <a:defRPr sz="2600" b="1">
                <a:solidFill>
                  <a:schemeClr val="bg1"/>
                </a:solidFill>
                <a:latin typeface="+mn-lt"/>
              </a:defRPr>
            </a:lvl1pPr>
          </a:lstStyle>
          <a:p>
            <a:pPr>
              <a:defRPr/>
            </a:pPr>
            <a:fld id="{2E7F39F0-B685-4F37-AC7B-ADAB5CE39F80}" type="slidenum">
              <a:rPr lang="en-US"/>
              <a:pPr>
                <a:defRPr/>
              </a:pPr>
              <a:t>‹#›</a:t>
            </a:fld>
            <a:endParaRPr lang="en-US"/>
          </a:p>
        </p:txBody>
      </p:sp>
      <p:grpSp>
        <p:nvGrpSpPr>
          <p:cNvPr id="2055" name="Group 11"/>
          <p:cNvGrpSpPr>
            <a:grpSpLocks/>
          </p:cNvGrpSpPr>
          <p:nvPr/>
        </p:nvGrpSpPr>
        <p:grpSpPr bwMode="auto">
          <a:xfrm>
            <a:off x="228600" y="1981200"/>
            <a:ext cx="7391400" cy="319088"/>
            <a:chOff x="144" y="1248"/>
            <a:chExt cx="4656" cy="201"/>
          </a:xfrm>
        </p:grpSpPr>
        <p:sp>
          <p:nvSpPr>
            <p:cNvPr id="135180" name="AutoShape 12"/>
            <p:cNvSpPr>
              <a:spLocks noChangeArrowheads="1"/>
            </p:cNvSpPr>
            <p:nvPr/>
          </p:nvSpPr>
          <p:spPr bwMode="auto">
            <a:xfrm>
              <a:off x="384" y="1248"/>
              <a:ext cx="4416" cy="200"/>
            </a:xfrm>
            <a:prstGeom prst="roundRect">
              <a:avLst>
                <a:gd name="adj" fmla="val 0"/>
              </a:avLst>
            </a:prstGeom>
            <a:solidFill>
              <a:schemeClr val="bg2"/>
            </a:solidFill>
            <a:ln w="9525">
              <a:noFill/>
              <a:round/>
              <a:headEnd/>
              <a:tailEnd/>
            </a:ln>
            <a:effectLst/>
          </p:spPr>
          <p:txBody>
            <a:bodyPr wrap="none" anchor="ctr"/>
            <a:lstStyle/>
            <a:p>
              <a:pPr>
                <a:defRPr/>
              </a:pPr>
              <a:endParaRPr lang="en-US"/>
            </a:p>
          </p:txBody>
        </p:sp>
        <p:sp>
          <p:nvSpPr>
            <p:cNvPr id="135181" name="AutoShape 13"/>
            <p:cNvSpPr>
              <a:spLocks noChangeArrowheads="1"/>
            </p:cNvSpPr>
            <p:nvPr/>
          </p:nvSpPr>
          <p:spPr bwMode="auto">
            <a:xfrm flipH="1">
              <a:off x="144" y="1248"/>
              <a:ext cx="248" cy="201"/>
            </a:xfrm>
            <a:prstGeom prst="flowChartDelay">
              <a:avLst/>
            </a:prstGeom>
            <a:solidFill>
              <a:schemeClr val="bg2"/>
            </a:solidFill>
            <a:ln w="9525">
              <a:noFill/>
              <a:miter lim="800000"/>
              <a:headEnd/>
              <a:tailEnd/>
            </a:ln>
            <a:effectLst/>
          </p:spPr>
          <p:txBody>
            <a:bodyPr wrap="none" anchor="ctr"/>
            <a:lstStyle/>
            <a:p>
              <a:pPr>
                <a:defRPr/>
              </a:pPr>
              <a:endParaRPr lang="en-US"/>
            </a:p>
          </p:txBody>
        </p:sp>
      </p:grpSp>
      <p:sp useBgFill="1">
        <p:nvSpPr>
          <p:cNvPr id="135184" name="AutoShape 16"/>
          <p:cNvSpPr>
            <a:spLocks noChangeArrowheads="1"/>
          </p:cNvSpPr>
          <p:nvPr userDrawn="1"/>
        </p:nvSpPr>
        <p:spPr bwMode="auto">
          <a:xfrm>
            <a:off x="762000" y="762000"/>
            <a:ext cx="5105400" cy="609600"/>
          </a:xfrm>
          <a:prstGeom prst="roundRect">
            <a:avLst>
              <a:gd name="adj" fmla="val 50000"/>
            </a:avLst>
          </a:prstGeom>
          <a:ln w="9525">
            <a:noFill/>
            <a:round/>
            <a:headEnd/>
            <a:tailEnd/>
          </a:ln>
          <a:effectLst/>
        </p:spPr>
        <p:txBody>
          <a:bodyPr wrap="none" anchor="ctr"/>
          <a:lstStyle/>
          <a:p>
            <a:pPr algn="ctr">
              <a:defRPr/>
            </a:pPr>
            <a:endParaRPr kumimoji="1" lang="en-US"/>
          </a:p>
        </p:txBody>
      </p:sp>
    </p:spTree>
  </p:cSld>
  <p:clrMap bg1="lt1" tx1="dk1" bg2="lt2" tx2="dk2" accent1="accent1" accent2="accent2" accent3="accent3" accent4="accent4" accent5="accent5" accent6="accent6" hlink="hlink" folHlink="folHlink"/>
  <p:sldLayoutIdLst>
    <p:sldLayoutId id="2147483701"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transition spd="med"/>
  <p:hf sldNum="0" hdr="0" dt="0"/>
  <p:txStyles>
    <p:titleStyle>
      <a:lvl1pPr algn="l" rtl="0" eaLnBrk="0" fontAlgn="base" hangingPunct="0">
        <a:lnSpc>
          <a:spcPct val="90000"/>
        </a:lnSpc>
        <a:spcBef>
          <a:spcPct val="0"/>
        </a:spcBef>
        <a:spcAft>
          <a:spcPct val="0"/>
        </a:spcAft>
        <a:defRPr sz="3600" b="1">
          <a:solidFill>
            <a:schemeClr val="tx2"/>
          </a:solidFill>
          <a:latin typeface="+mj-lt"/>
          <a:ea typeface="+mj-ea"/>
          <a:cs typeface="+mj-cs"/>
        </a:defRPr>
      </a:lvl1pPr>
      <a:lvl2pPr algn="l" rtl="0" eaLnBrk="0" fontAlgn="base" hangingPunct="0">
        <a:lnSpc>
          <a:spcPct val="90000"/>
        </a:lnSpc>
        <a:spcBef>
          <a:spcPct val="0"/>
        </a:spcBef>
        <a:spcAft>
          <a:spcPct val="0"/>
        </a:spcAft>
        <a:defRPr sz="3600" b="1">
          <a:solidFill>
            <a:schemeClr val="tx2"/>
          </a:solidFill>
          <a:latin typeface="Arial" charset="0"/>
        </a:defRPr>
      </a:lvl2pPr>
      <a:lvl3pPr algn="l" rtl="0" eaLnBrk="0" fontAlgn="base" hangingPunct="0">
        <a:lnSpc>
          <a:spcPct val="90000"/>
        </a:lnSpc>
        <a:spcBef>
          <a:spcPct val="0"/>
        </a:spcBef>
        <a:spcAft>
          <a:spcPct val="0"/>
        </a:spcAft>
        <a:defRPr sz="3600" b="1">
          <a:solidFill>
            <a:schemeClr val="tx2"/>
          </a:solidFill>
          <a:latin typeface="Arial" charset="0"/>
        </a:defRPr>
      </a:lvl3pPr>
      <a:lvl4pPr algn="l" rtl="0" eaLnBrk="0" fontAlgn="base" hangingPunct="0">
        <a:lnSpc>
          <a:spcPct val="90000"/>
        </a:lnSpc>
        <a:spcBef>
          <a:spcPct val="0"/>
        </a:spcBef>
        <a:spcAft>
          <a:spcPct val="0"/>
        </a:spcAft>
        <a:defRPr sz="3600" b="1">
          <a:solidFill>
            <a:schemeClr val="tx2"/>
          </a:solidFill>
          <a:latin typeface="Arial" charset="0"/>
        </a:defRPr>
      </a:lvl4pPr>
      <a:lvl5pPr algn="l" rtl="0" eaLnBrk="0" fontAlgn="base" hangingPunct="0">
        <a:lnSpc>
          <a:spcPct val="90000"/>
        </a:lnSpc>
        <a:spcBef>
          <a:spcPct val="0"/>
        </a:spcBef>
        <a:spcAft>
          <a:spcPct val="0"/>
        </a:spcAft>
        <a:defRPr sz="3600" b="1">
          <a:solidFill>
            <a:schemeClr val="tx2"/>
          </a:solidFill>
          <a:latin typeface="Arial" charset="0"/>
        </a:defRPr>
      </a:lvl5pPr>
      <a:lvl6pPr marL="457200" algn="l" rtl="0" fontAlgn="base">
        <a:lnSpc>
          <a:spcPct val="90000"/>
        </a:lnSpc>
        <a:spcBef>
          <a:spcPct val="0"/>
        </a:spcBef>
        <a:spcAft>
          <a:spcPct val="0"/>
        </a:spcAft>
        <a:defRPr sz="3600" b="1">
          <a:solidFill>
            <a:schemeClr val="tx2"/>
          </a:solidFill>
          <a:latin typeface="Arial" charset="0"/>
        </a:defRPr>
      </a:lvl6pPr>
      <a:lvl7pPr marL="914400" algn="l" rtl="0" fontAlgn="base">
        <a:lnSpc>
          <a:spcPct val="90000"/>
        </a:lnSpc>
        <a:spcBef>
          <a:spcPct val="0"/>
        </a:spcBef>
        <a:spcAft>
          <a:spcPct val="0"/>
        </a:spcAft>
        <a:defRPr sz="3600" b="1">
          <a:solidFill>
            <a:schemeClr val="tx2"/>
          </a:solidFill>
          <a:latin typeface="Arial" charset="0"/>
        </a:defRPr>
      </a:lvl7pPr>
      <a:lvl8pPr marL="1371600" algn="l" rtl="0" fontAlgn="base">
        <a:lnSpc>
          <a:spcPct val="90000"/>
        </a:lnSpc>
        <a:spcBef>
          <a:spcPct val="0"/>
        </a:spcBef>
        <a:spcAft>
          <a:spcPct val="0"/>
        </a:spcAft>
        <a:defRPr sz="3600" b="1">
          <a:solidFill>
            <a:schemeClr val="tx2"/>
          </a:solidFill>
          <a:latin typeface="Arial" charset="0"/>
        </a:defRPr>
      </a:lvl8pPr>
      <a:lvl9pPr marL="1828800" algn="l" rtl="0" fontAlgn="base">
        <a:lnSpc>
          <a:spcPct val="90000"/>
        </a:lnSpc>
        <a:spcBef>
          <a:spcPct val="0"/>
        </a:spcBef>
        <a:spcAft>
          <a:spcPct val="0"/>
        </a:spcAft>
        <a:defRPr sz="3600" b="1">
          <a:solidFill>
            <a:schemeClr val="tx2"/>
          </a:solidFill>
          <a:latin typeface="Arial" charset="0"/>
        </a:defRPr>
      </a:lvl9pPr>
    </p:titleStyle>
    <p:bodyStyle>
      <a:lvl1pPr marL="342900" indent="-342900" algn="l" rtl="0" eaLnBrk="0" fontAlgn="base" hangingPunct="0">
        <a:spcBef>
          <a:spcPct val="20000"/>
        </a:spcBef>
        <a:spcAft>
          <a:spcPct val="0"/>
        </a:spcAft>
        <a:buClr>
          <a:schemeClr val="tx1"/>
        </a:buClr>
        <a:buSzPct val="75000"/>
        <a:buFont typeface="Wingdings" pitchFamily="2" charset="2"/>
        <a:buChar char="l"/>
        <a:defRPr sz="2800">
          <a:solidFill>
            <a:schemeClr val="tx1"/>
          </a:solidFill>
          <a:latin typeface="+mn-lt"/>
          <a:ea typeface="+mn-ea"/>
          <a:cs typeface="+mn-cs"/>
        </a:defRPr>
      </a:lvl1pPr>
      <a:lvl2pPr marL="742950" indent="-285750" algn="l" rtl="0" eaLnBrk="0" fontAlgn="base" hangingPunct="0">
        <a:spcBef>
          <a:spcPct val="20000"/>
        </a:spcBef>
        <a:spcAft>
          <a:spcPct val="0"/>
        </a:spcAft>
        <a:buClr>
          <a:schemeClr val="tx1"/>
        </a:buClr>
        <a:buSzPct val="75000"/>
        <a:buChar char="–"/>
        <a:defRPr sz="2400">
          <a:solidFill>
            <a:schemeClr val="tx1"/>
          </a:solidFill>
          <a:latin typeface="+mn-lt"/>
        </a:defRPr>
      </a:lvl2pPr>
      <a:lvl3pPr marL="1143000" indent="-228600" algn="l" rtl="0" eaLnBrk="0" fontAlgn="base" hangingPunct="0">
        <a:spcBef>
          <a:spcPct val="20000"/>
        </a:spcBef>
        <a:spcAft>
          <a:spcPct val="0"/>
        </a:spcAft>
        <a:buClr>
          <a:schemeClr val="tx1"/>
        </a:buClr>
        <a:buSzPct val="75000"/>
        <a:buFont typeface="Wingdings" pitchFamily="2" charset="2"/>
        <a:buChar char="l"/>
        <a:defRPr sz="2000">
          <a:solidFill>
            <a:schemeClr val="tx1"/>
          </a:solidFill>
          <a:latin typeface="+mn-lt"/>
        </a:defRPr>
      </a:lvl3pPr>
      <a:lvl4pPr marL="1600200" indent="-228600" algn="l" rtl="0" eaLnBrk="0" fontAlgn="base" hangingPunct="0">
        <a:spcBef>
          <a:spcPct val="20000"/>
        </a:spcBef>
        <a:spcAft>
          <a:spcPct val="0"/>
        </a:spcAft>
        <a:buClr>
          <a:schemeClr val="tx1"/>
        </a:buClr>
        <a:buSzPct val="80000"/>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SzPct val="65000"/>
        <a:buFont typeface="Wingdings" pitchFamily="2" charset="2"/>
        <a:buChar char="l"/>
        <a:defRPr sz="2000">
          <a:solidFill>
            <a:schemeClr val="tx1"/>
          </a:solidFill>
          <a:latin typeface="+mn-lt"/>
        </a:defRPr>
      </a:lvl5pPr>
      <a:lvl6pPr marL="25146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6pPr>
      <a:lvl7pPr marL="29718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7pPr>
      <a:lvl8pPr marL="34290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8pPr>
      <a:lvl9pPr marL="3886200" indent="-228600" algn="l" rtl="0" fontAlgn="base">
        <a:spcBef>
          <a:spcPct val="20000"/>
        </a:spcBef>
        <a:spcAft>
          <a:spcPct val="0"/>
        </a:spcAft>
        <a:buClr>
          <a:schemeClr val="tx1"/>
        </a:buClr>
        <a:buSzPct val="65000"/>
        <a:buFont typeface="Wingdings" pitchFamily="2" charset="2"/>
        <a:buChar char="l"/>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5.xml"/><Relationship Id="rId1" Type="http://schemas.openxmlformats.org/officeDocument/2006/relationships/slideLayout" Target="../slideLayouts/slideLayout6.xml"/><Relationship Id="rId4" Type="http://schemas.openxmlformats.org/officeDocument/2006/relationships/image" Target="../media/image30.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34.jpe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2" Type="http://schemas.openxmlformats.org/officeDocument/2006/relationships/image" Target="../media/image38.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6.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64"/>
          <p:cNvSpPr>
            <a:spLocks noGrp="1" noChangeArrowheads="1"/>
          </p:cNvSpPr>
          <p:nvPr>
            <p:ph type="ctrTitle"/>
          </p:nvPr>
        </p:nvSpPr>
        <p:spPr>
          <a:xfrm>
            <a:off x="996950" y="1222375"/>
            <a:ext cx="7721600" cy="1427163"/>
          </a:xfrm>
        </p:spPr>
        <p:txBody>
          <a:bodyPr/>
          <a:lstStyle/>
          <a:p>
            <a:pPr eaLnBrk="1" hangingPunct="1"/>
            <a:r>
              <a:rPr lang="en-US" sz="4000" smtClean="0">
                <a:solidFill>
                  <a:schemeClr val="tx2"/>
                </a:solidFill>
              </a:rPr>
              <a:t>Impacts of </a:t>
            </a:r>
            <a:br>
              <a:rPr lang="en-US" sz="4000" smtClean="0">
                <a:solidFill>
                  <a:schemeClr val="tx2"/>
                </a:solidFill>
              </a:rPr>
            </a:br>
            <a:r>
              <a:rPr lang="en-US" sz="4000" smtClean="0">
                <a:solidFill>
                  <a:schemeClr val="tx2"/>
                </a:solidFill>
              </a:rPr>
              <a:t>Land Development on </a:t>
            </a:r>
            <a:br>
              <a:rPr lang="en-US" sz="4000" smtClean="0">
                <a:solidFill>
                  <a:schemeClr val="tx2"/>
                </a:solidFill>
              </a:rPr>
            </a:br>
            <a:r>
              <a:rPr lang="en-US" sz="4000" smtClean="0">
                <a:solidFill>
                  <a:schemeClr val="tx2"/>
                </a:solidFill>
              </a:rPr>
              <a:t>Oregon’s Waters</a:t>
            </a:r>
          </a:p>
        </p:txBody>
      </p:sp>
      <p:sp>
        <p:nvSpPr>
          <p:cNvPr id="4099" name="Rectangle 65"/>
          <p:cNvSpPr>
            <a:spLocks noGrp="1" noChangeArrowheads="1"/>
          </p:cNvSpPr>
          <p:nvPr>
            <p:ph type="subTitle" idx="1"/>
          </p:nvPr>
        </p:nvSpPr>
        <p:spPr>
          <a:xfrm>
            <a:off x="4683125" y="5618163"/>
            <a:ext cx="3657600" cy="582612"/>
          </a:xfrm>
        </p:spPr>
        <p:txBody>
          <a:bodyPr/>
          <a:lstStyle/>
          <a:p>
            <a:pPr eaLnBrk="1" hangingPunct="1"/>
            <a:r>
              <a:rPr lang="en-US" smtClean="0"/>
              <a:t>2001</a:t>
            </a:r>
          </a:p>
        </p:txBody>
      </p:sp>
      <p:pic>
        <p:nvPicPr>
          <p:cNvPr id="4100" name="Picture 67" descr="development6a"/>
          <p:cNvPicPr>
            <a:picLocks noChangeAspect="1" noChangeArrowheads="1"/>
          </p:cNvPicPr>
          <p:nvPr/>
        </p:nvPicPr>
        <p:blipFill>
          <a:blip r:embed="rId3"/>
          <a:srcRect t="30244" r="5162"/>
          <a:stretch>
            <a:fillRect/>
          </a:stretch>
        </p:blipFill>
        <p:spPr bwMode="auto">
          <a:xfrm>
            <a:off x="4705350" y="2928938"/>
            <a:ext cx="3978275" cy="1933575"/>
          </a:xfrm>
          <a:prstGeom prst="rect">
            <a:avLst/>
          </a:prstGeom>
          <a:noFill/>
          <a:ln w="9525">
            <a:solidFill>
              <a:schemeClr val="tx1"/>
            </a:solidFill>
            <a:miter lim="800000"/>
            <a:headEnd/>
            <a:tailEnd/>
          </a:ln>
        </p:spPr>
      </p:pic>
      <p:pic>
        <p:nvPicPr>
          <p:cNvPr id="4101" name="Picture 71" descr="sediment stream"/>
          <p:cNvPicPr>
            <a:picLocks noChangeArrowheads="1"/>
          </p:cNvPicPr>
          <p:nvPr/>
        </p:nvPicPr>
        <p:blipFill>
          <a:blip r:embed="rId4"/>
          <a:srcRect t="11115"/>
          <a:stretch>
            <a:fillRect/>
          </a:stretch>
        </p:blipFill>
        <p:spPr bwMode="auto">
          <a:xfrm>
            <a:off x="473075" y="3051175"/>
            <a:ext cx="2932113" cy="3462338"/>
          </a:xfrm>
          <a:prstGeom prst="rect">
            <a:avLst/>
          </a:prstGeom>
          <a:noFill/>
          <a:ln w="9525">
            <a:solidFill>
              <a:schemeClr val="tx1"/>
            </a:solidFill>
            <a:miter lim="800000"/>
            <a:headEnd/>
            <a:tailEnd/>
          </a:ln>
        </p:spPr>
      </p:pic>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0"/>
          </p:nvPr>
        </p:nvSpPr>
        <p:spPr/>
        <p:txBody>
          <a:bodyPr/>
          <a:lstStyle/>
          <a:p>
            <a:pPr>
              <a:defRPr/>
            </a:pPr>
            <a:r>
              <a:rPr lang="en-US"/>
              <a:t>Impacts</a:t>
            </a:r>
          </a:p>
        </p:txBody>
      </p:sp>
      <p:sp>
        <p:nvSpPr>
          <p:cNvPr id="13315" name="Rectangle 8"/>
          <p:cNvSpPr>
            <a:spLocks noGrp="1" noChangeArrowheads="1"/>
          </p:cNvSpPr>
          <p:nvPr>
            <p:ph type="title"/>
          </p:nvPr>
        </p:nvSpPr>
        <p:spPr>
          <a:xfrm>
            <a:off x="801688" y="1060450"/>
            <a:ext cx="8001000" cy="792163"/>
          </a:xfrm>
        </p:spPr>
        <p:txBody>
          <a:bodyPr/>
          <a:lstStyle/>
          <a:p>
            <a:pPr eaLnBrk="1" hangingPunct="1"/>
            <a:r>
              <a:rPr lang="en-US" sz="3200" smtClean="0"/>
              <a:t>Physical components of pollution</a:t>
            </a:r>
          </a:p>
        </p:txBody>
      </p:sp>
      <p:pic>
        <p:nvPicPr>
          <p:cNvPr id="13316" name="Picture 17" descr="ponycreek3"/>
          <p:cNvPicPr>
            <a:picLocks noChangeAspect="1" noChangeArrowheads="1"/>
          </p:cNvPicPr>
          <p:nvPr/>
        </p:nvPicPr>
        <p:blipFill>
          <a:blip r:embed="rId3"/>
          <a:srcRect/>
          <a:stretch>
            <a:fillRect/>
          </a:stretch>
        </p:blipFill>
        <p:spPr bwMode="auto">
          <a:xfrm>
            <a:off x="1009650" y="2427288"/>
            <a:ext cx="5595938" cy="4197350"/>
          </a:xfrm>
          <a:prstGeom prst="rect">
            <a:avLst/>
          </a:prstGeom>
          <a:noFill/>
          <a:ln w="9525">
            <a:solidFill>
              <a:schemeClr val="tx1"/>
            </a:solidFill>
            <a:miter lim="800000"/>
            <a:headEnd/>
            <a:tailEnd/>
          </a:ln>
        </p:spPr>
      </p:pic>
      <p:sp>
        <p:nvSpPr>
          <p:cNvPr id="316419" name="AutoShape 3"/>
          <p:cNvSpPr>
            <a:spLocks noChangeArrowheads="1"/>
          </p:cNvSpPr>
          <p:nvPr/>
        </p:nvSpPr>
        <p:spPr bwMode="auto">
          <a:xfrm>
            <a:off x="1236663" y="2551113"/>
            <a:ext cx="4157662" cy="587375"/>
          </a:xfrm>
          <a:prstGeom prst="roundRect">
            <a:avLst>
              <a:gd name="adj" fmla="val 16667"/>
            </a:avLst>
          </a:prstGeom>
          <a:gradFill rotWithShape="0">
            <a:gsLst>
              <a:gs pos="0">
                <a:srgbClr val="FFF0E1"/>
              </a:gs>
              <a:gs pos="100000">
                <a:srgbClr val="FFE1C3"/>
              </a:gs>
            </a:gsLst>
            <a:path path="shape">
              <a:fillToRect l="50000" t="50000" r="50000" b="50000"/>
            </a:path>
          </a:gradFill>
          <a:ln w="9525">
            <a:solidFill>
              <a:schemeClr val="tx1"/>
            </a:solidFill>
            <a:round/>
            <a:headEnd/>
            <a:tailEnd/>
          </a:ln>
        </p:spPr>
        <p:txBody>
          <a:bodyPr wrap="none" anchor="ctr"/>
          <a:lstStyle/>
          <a:p>
            <a:pPr eaLnBrk="0" hangingPunct="0"/>
            <a:r>
              <a:rPr lang="en-US" sz="2800" b="1">
                <a:latin typeface="Garamond" pitchFamily="18" charset="0"/>
              </a:rPr>
              <a:t>Increased sediment input</a:t>
            </a:r>
          </a:p>
        </p:txBody>
      </p:sp>
      <p:sp>
        <p:nvSpPr>
          <p:cNvPr id="316421" name="AutoShape 5"/>
          <p:cNvSpPr>
            <a:spLocks noChangeArrowheads="1"/>
          </p:cNvSpPr>
          <p:nvPr/>
        </p:nvSpPr>
        <p:spPr bwMode="auto">
          <a:xfrm>
            <a:off x="1247775" y="3314700"/>
            <a:ext cx="3971925" cy="512763"/>
          </a:xfrm>
          <a:prstGeom prst="roundRect">
            <a:avLst>
              <a:gd name="adj" fmla="val 16667"/>
            </a:avLst>
          </a:prstGeom>
          <a:gradFill rotWithShape="0">
            <a:gsLst>
              <a:gs pos="0">
                <a:srgbClr val="FFF0E1"/>
              </a:gs>
              <a:gs pos="100000">
                <a:srgbClr val="FFE1C3"/>
              </a:gs>
            </a:gsLst>
            <a:path path="shape">
              <a:fillToRect l="50000" t="50000" r="50000" b="50000"/>
            </a:path>
          </a:gradFill>
          <a:ln w="9525">
            <a:solidFill>
              <a:schemeClr val="tx1"/>
            </a:solidFill>
            <a:round/>
            <a:headEnd/>
            <a:tailEnd/>
          </a:ln>
        </p:spPr>
        <p:txBody>
          <a:bodyPr wrap="none" anchor="ctr"/>
          <a:lstStyle/>
          <a:p>
            <a:pPr eaLnBrk="0" hangingPunct="0"/>
            <a:r>
              <a:rPr lang="en-US" sz="2800" b="1">
                <a:latin typeface="Garamond" pitchFamily="18" charset="0"/>
              </a:rPr>
              <a:t>Increased temperatures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6419"/>
                                        </p:tgtEl>
                                        <p:attrNameLst>
                                          <p:attrName>style.visibility</p:attrName>
                                        </p:attrNameLst>
                                      </p:cBhvr>
                                      <p:to>
                                        <p:strVal val="visible"/>
                                      </p:to>
                                    </p:set>
                                    <p:animEffect transition="in" filter="wipe(left)">
                                      <p:cBhvr>
                                        <p:cTn id="7" dur="500"/>
                                        <p:tgtEl>
                                          <p:spTgt spid="3164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6421"/>
                                        </p:tgtEl>
                                        <p:attrNameLst>
                                          <p:attrName>style.visibility</p:attrName>
                                        </p:attrNameLst>
                                      </p:cBhvr>
                                      <p:to>
                                        <p:strVal val="visible"/>
                                      </p:to>
                                    </p:set>
                                    <p:animEffect transition="in" filter="wipe(left)">
                                      <p:cBhvr>
                                        <p:cTn id="12" dur="500"/>
                                        <p:tgtEl>
                                          <p:spTgt spid="316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19" grpId="0" animBg="1" autoUpdateAnimBg="0"/>
      <p:bldP spid="316421" grpId="0" animBg="1"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Footer Placeholder 3"/>
          <p:cNvSpPr>
            <a:spLocks noGrp="1"/>
          </p:cNvSpPr>
          <p:nvPr>
            <p:ph type="ftr" sz="quarter" idx="10"/>
          </p:nvPr>
        </p:nvSpPr>
        <p:spPr/>
        <p:txBody>
          <a:bodyPr/>
          <a:lstStyle/>
          <a:p>
            <a:pPr>
              <a:defRPr/>
            </a:pPr>
            <a:r>
              <a:rPr lang="en-US"/>
              <a:t>Impacts</a:t>
            </a:r>
          </a:p>
        </p:txBody>
      </p:sp>
      <p:sp>
        <p:nvSpPr>
          <p:cNvPr id="14339" name="Rectangle 1026"/>
          <p:cNvSpPr>
            <a:spLocks noGrp="1" noChangeArrowheads="1"/>
          </p:cNvSpPr>
          <p:nvPr>
            <p:ph type="title"/>
          </p:nvPr>
        </p:nvSpPr>
        <p:spPr>
          <a:xfrm>
            <a:off x="871538" y="1141413"/>
            <a:ext cx="8123237" cy="909637"/>
          </a:xfrm>
        </p:spPr>
        <p:txBody>
          <a:bodyPr/>
          <a:lstStyle/>
          <a:p>
            <a:pPr marL="517525" indent="-517525" eaLnBrk="1" hangingPunct="1"/>
            <a:r>
              <a:rPr lang="en-US" smtClean="0"/>
              <a:t>Impaired or destroyed fish and wildlife habitat</a:t>
            </a:r>
            <a:endParaRPr lang="en-US" b="0" smtClean="0">
              <a:solidFill>
                <a:schemeClr val="tx1"/>
              </a:solidFill>
            </a:endParaRPr>
          </a:p>
        </p:txBody>
      </p:sp>
      <p:sp>
        <p:nvSpPr>
          <p:cNvPr id="304131" name="Rectangle 1027"/>
          <p:cNvSpPr>
            <a:spLocks noGrp="1" noChangeArrowheads="1"/>
          </p:cNvSpPr>
          <p:nvPr>
            <p:ph type="body" idx="1"/>
          </p:nvPr>
        </p:nvSpPr>
        <p:spPr>
          <a:xfrm>
            <a:off x="703263" y="2378075"/>
            <a:ext cx="4043362" cy="2112963"/>
          </a:xfrm>
        </p:spPr>
        <p:txBody>
          <a:bodyPr/>
          <a:lstStyle/>
          <a:p>
            <a:pPr eaLnBrk="1" hangingPunct="1">
              <a:lnSpc>
                <a:spcPct val="90000"/>
              </a:lnSpc>
              <a:buClrTx/>
            </a:pPr>
            <a:r>
              <a:rPr lang="en-US" smtClean="0"/>
              <a:t>Changes in species diversity and abundance</a:t>
            </a:r>
          </a:p>
          <a:p>
            <a:pPr eaLnBrk="1" hangingPunct="1">
              <a:lnSpc>
                <a:spcPct val="90000"/>
              </a:lnSpc>
              <a:buClrTx/>
            </a:pPr>
            <a:r>
              <a:rPr lang="en-US" smtClean="0"/>
              <a:t>Changes in physical structures</a:t>
            </a:r>
          </a:p>
        </p:txBody>
      </p:sp>
      <p:pic>
        <p:nvPicPr>
          <p:cNvPr id="14341" name="Picture 1028" descr="ponycreek1"/>
          <p:cNvPicPr>
            <a:picLocks noChangeArrowheads="1"/>
          </p:cNvPicPr>
          <p:nvPr/>
        </p:nvPicPr>
        <p:blipFill>
          <a:blip r:embed="rId3"/>
          <a:srcRect/>
          <a:stretch>
            <a:fillRect/>
          </a:stretch>
        </p:blipFill>
        <p:spPr bwMode="auto">
          <a:xfrm>
            <a:off x="1568450" y="4670425"/>
            <a:ext cx="2570163" cy="1901825"/>
          </a:xfrm>
          <a:prstGeom prst="rect">
            <a:avLst/>
          </a:prstGeom>
          <a:noFill/>
          <a:ln w="9525">
            <a:solidFill>
              <a:schemeClr val="tx1"/>
            </a:solidFill>
            <a:miter lim="800000"/>
            <a:headEnd/>
            <a:tailEnd/>
          </a:ln>
        </p:spPr>
      </p:pic>
      <p:pic>
        <p:nvPicPr>
          <p:cNvPr id="14342" name="Picture 1030" descr="salmon2"/>
          <p:cNvPicPr>
            <a:picLocks noChangeArrowheads="1"/>
          </p:cNvPicPr>
          <p:nvPr/>
        </p:nvPicPr>
        <p:blipFill>
          <a:blip r:embed="rId4"/>
          <a:srcRect l="1250" r="3751" b="7500"/>
          <a:stretch>
            <a:fillRect/>
          </a:stretch>
        </p:blipFill>
        <p:spPr bwMode="auto">
          <a:xfrm>
            <a:off x="4894263" y="2849563"/>
            <a:ext cx="3843337" cy="2546350"/>
          </a:xfrm>
          <a:prstGeom prst="rect">
            <a:avLst/>
          </a:prstGeom>
          <a:noFill/>
          <a:ln w="9525">
            <a:solidFill>
              <a:schemeClr val="tx1"/>
            </a:solidFill>
            <a:miter lim="800000"/>
            <a:headEnd/>
            <a:tailEnd/>
          </a:ln>
        </p:spPr>
      </p:pic>
      <p:sp>
        <p:nvSpPr>
          <p:cNvPr id="14343" name="Text Box 1031"/>
          <p:cNvSpPr txBox="1">
            <a:spLocks noChangeArrowheads="1"/>
          </p:cNvSpPr>
          <p:nvPr/>
        </p:nvSpPr>
        <p:spPr bwMode="auto">
          <a:xfrm>
            <a:off x="5762625" y="5097463"/>
            <a:ext cx="2965450" cy="274637"/>
          </a:xfrm>
          <a:prstGeom prst="rect">
            <a:avLst/>
          </a:prstGeom>
          <a:noFill/>
          <a:ln w="9525">
            <a:noFill/>
            <a:miter lim="800000"/>
            <a:headEnd/>
            <a:tailEnd/>
          </a:ln>
        </p:spPr>
        <p:txBody>
          <a:bodyPr>
            <a:spAutoFit/>
          </a:bodyPr>
          <a:lstStyle/>
          <a:p>
            <a:pPr algn="r">
              <a:spcBef>
                <a:spcPct val="50000"/>
              </a:spcBef>
            </a:pPr>
            <a:r>
              <a:rPr lang="en-US" sz="1200">
                <a:solidFill>
                  <a:schemeClr val="bg1"/>
                </a:solidFill>
              </a:rPr>
              <a:t>Photo Copyright Oregon Sea Grant 1999</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4131">
                                            <p:txEl>
                                              <p:pRg st="0" end="0"/>
                                            </p:txEl>
                                          </p:spTgt>
                                        </p:tgtEl>
                                        <p:attrNameLst>
                                          <p:attrName>style.visibility</p:attrName>
                                        </p:attrNameLst>
                                      </p:cBhvr>
                                      <p:to>
                                        <p:strVal val="visible"/>
                                      </p:to>
                                    </p:set>
                                    <p:anim calcmode="lin" valueType="num">
                                      <p:cBhvr additive="base">
                                        <p:cTn id="7" dur="500" fill="hold"/>
                                        <p:tgtEl>
                                          <p:spTgt spid="30413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0413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4131">
                                            <p:txEl>
                                              <p:pRg st="1" end="1"/>
                                            </p:txEl>
                                          </p:spTgt>
                                        </p:tgtEl>
                                        <p:attrNameLst>
                                          <p:attrName>style.visibility</p:attrName>
                                        </p:attrNameLst>
                                      </p:cBhvr>
                                      <p:to>
                                        <p:strVal val="visible"/>
                                      </p:to>
                                    </p:set>
                                    <p:anim calcmode="lin" valueType="num">
                                      <p:cBhvr additive="base">
                                        <p:cTn id="13" dur="500" fill="hold"/>
                                        <p:tgtEl>
                                          <p:spTgt spid="30413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4131">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1"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pPr>
              <a:defRPr/>
            </a:pPr>
            <a:r>
              <a:rPr lang="en-US"/>
              <a:t>Impacts</a:t>
            </a:r>
          </a:p>
        </p:txBody>
      </p:sp>
      <p:pic>
        <p:nvPicPr>
          <p:cNvPr id="15363" name="Picture 4" descr="Japense eelgrass"/>
          <p:cNvPicPr>
            <a:picLocks noChangeAspect="1" noChangeArrowheads="1"/>
          </p:cNvPicPr>
          <p:nvPr/>
        </p:nvPicPr>
        <p:blipFill>
          <a:blip r:embed="rId3">
            <a:lum bright="10000"/>
          </a:blip>
          <a:srcRect b="17999"/>
          <a:stretch>
            <a:fillRect/>
          </a:stretch>
        </p:blipFill>
        <p:spPr bwMode="auto">
          <a:xfrm>
            <a:off x="877888" y="2413000"/>
            <a:ext cx="7983537" cy="3492500"/>
          </a:xfrm>
          <a:prstGeom prst="rect">
            <a:avLst/>
          </a:prstGeom>
          <a:noFill/>
          <a:ln w="9525">
            <a:solidFill>
              <a:schemeClr val="tx1"/>
            </a:solidFill>
            <a:miter lim="800000"/>
            <a:headEnd/>
            <a:tailEnd/>
          </a:ln>
        </p:spPr>
      </p:pic>
      <p:sp>
        <p:nvSpPr>
          <p:cNvPr id="15364" name="Rectangle 3"/>
          <p:cNvSpPr>
            <a:spLocks noGrp="1" noChangeArrowheads="1"/>
          </p:cNvSpPr>
          <p:nvPr>
            <p:ph type="title"/>
          </p:nvPr>
        </p:nvSpPr>
        <p:spPr>
          <a:xfrm>
            <a:off x="1008063" y="946150"/>
            <a:ext cx="7096125" cy="914400"/>
          </a:xfrm>
        </p:spPr>
        <p:txBody>
          <a:bodyPr/>
          <a:lstStyle/>
          <a:p>
            <a:pPr eaLnBrk="1" hangingPunct="1"/>
            <a:r>
              <a:rPr lang="en-US" sz="2400" smtClean="0">
                <a:solidFill>
                  <a:schemeClr val="tx1"/>
                </a:solidFill>
              </a:rPr>
              <a:t>Aquatic habitat:</a:t>
            </a:r>
            <a:br>
              <a:rPr lang="en-US" sz="2400" smtClean="0">
                <a:solidFill>
                  <a:schemeClr val="tx1"/>
                </a:solidFill>
              </a:rPr>
            </a:br>
            <a:r>
              <a:rPr lang="en-US" sz="3200" smtClean="0">
                <a:solidFill>
                  <a:schemeClr val="tx1"/>
                </a:solidFill>
              </a:rPr>
              <a:t>“Properly Functioning Conditions”</a:t>
            </a:r>
            <a:r>
              <a:rPr lang="en-US" smtClean="0">
                <a:solidFill>
                  <a:schemeClr val="tx1"/>
                </a:solidFill>
              </a:rPr>
              <a:t> </a:t>
            </a:r>
            <a:endParaRPr lang="en-US" sz="2800" smtClean="0">
              <a:solidFill>
                <a:schemeClr val="tx1"/>
              </a:solidFill>
            </a:endParaRPr>
          </a:p>
        </p:txBody>
      </p:sp>
      <p:sp>
        <p:nvSpPr>
          <p:cNvPr id="19458" name="Rectangle 2"/>
          <p:cNvSpPr>
            <a:spLocks noGrp="1" noChangeArrowheads="1"/>
          </p:cNvSpPr>
          <p:nvPr>
            <p:ph type="body" idx="1"/>
          </p:nvPr>
        </p:nvSpPr>
        <p:spPr>
          <a:xfrm>
            <a:off x="1016000" y="2474913"/>
            <a:ext cx="5095875" cy="3290887"/>
          </a:xfrm>
          <a:solidFill>
            <a:schemeClr val="accent1">
              <a:alpha val="50195"/>
            </a:schemeClr>
          </a:solidFill>
        </p:spPr>
        <p:txBody>
          <a:bodyPr/>
          <a:lstStyle/>
          <a:p>
            <a:pPr eaLnBrk="1" hangingPunct="1">
              <a:lnSpc>
                <a:spcPct val="90000"/>
              </a:lnSpc>
              <a:spcBef>
                <a:spcPct val="40000"/>
              </a:spcBef>
              <a:buClrTx/>
            </a:pPr>
            <a:r>
              <a:rPr lang="en-US" sz="2400" b="1" smtClean="0"/>
              <a:t>Temperature in natural range</a:t>
            </a:r>
          </a:p>
          <a:p>
            <a:pPr eaLnBrk="1" hangingPunct="1">
              <a:lnSpc>
                <a:spcPct val="90000"/>
              </a:lnSpc>
              <a:spcBef>
                <a:spcPct val="40000"/>
              </a:spcBef>
              <a:buClrTx/>
            </a:pPr>
            <a:r>
              <a:rPr lang="en-US" sz="2400" b="1" smtClean="0"/>
              <a:t>Enough dissolved oxygen</a:t>
            </a:r>
          </a:p>
          <a:p>
            <a:pPr eaLnBrk="1" hangingPunct="1">
              <a:lnSpc>
                <a:spcPct val="90000"/>
              </a:lnSpc>
              <a:spcBef>
                <a:spcPct val="40000"/>
              </a:spcBef>
              <a:buClrTx/>
            </a:pPr>
            <a:r>
              <a:rPr lang="en-US" sz="2400" b="1" smtClean="0"/>
              <a:t>Clear enough to see food and breathe</a:t>
            </a:r>
          </a:p>
          <a:p>
            <a:pPr eaLnBrk="1" hangingPunct="1">
              <a:lnSpc>
                <a:spcPct val="90000"/>
              </a:lnSpc>
              <a:spcBef>
                <a:spcPct val="40000"/>
              </a:spcBef>
              <a:buClrTx/>
            </a:pPr>
            <a:r>
              <a:rPr lang="en-US" sz="2400" b="1" smtClean="0"/>
              <a:t>Clean enough for food web to function</a:t>
            </a:r>
          </a:p>
          <a:p>
            <a:pPr eaLnBrk="1" hangingPunct="1">
              <a:lnSpc>
                <a:spcPct val="90000"/>
              </a:lnSpc>
              <a:spcBef>
                <a:spcPct val="40000"/>
              </a:spcBef>
              <a:buClrTx/>
            </a:pPr>
            <a:r>
              <a:rPr lang="en-US" sz="2400" b="1" smtClean="0"/>
              <a:t>Clean and complex enough for spawning and rearing habitat</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Effect transition="in" filter="wipe(left)">
                                      <p:cBhvr>
                                        <p:cTn id="7" dur="500"/>
                                        <p:tgtEl>
                                          <p:spTgt spid="194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58">
                                            <p:txEl>
                                              <p:pRg st="1" end="1"/>
                                            </p:txEl>
                                          </p:spTgt>
                                        </p:tgtEl>
                                        <p:attrNameLst>
                                          <p:attrName>style.visibility</p:attrName>
                                        </p:attrNameLst>
                                      </p:cBhvr>
                                      <p:to>
                                        <p:strVal val="visible"/>
                                      </p:to>
                                    </p:set>
                                    <p:animEffect transition="in" filter="wipe(left)">
                                      <p:cBhvr>
                                        <p:cTn id="12" dur="500"/>
                                        <p:tgtEl>
                                          <p:spTgt spid="1945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58">
                                            <p:txEl>
                                              <p:pRg st="2" end="2"/>
                                            </p:txEl>
                                          </p:spTgt>
                                        </p:tgtEl>
                                        <p:attrNameLst>
                                          <p:attrName>style.visibility</p:attrName>
                                        </p:attrNameLst>
                                      </p:cBhvr>
                                      <p:to>
                                        <p:strVal val="visible"/>
                                      </p:to>
                                    </p:set>
                                    <p:animEffect transition="in" filter="wipe(left)">
                                      <p:cBhvr>
                                        <p:cTn id="17" dur="500"/>
                                        <p:tgtEl>
                                          <p:spTgt spid="1945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58">
                                            <p:txEl>
                                              <p:pRg st="3" end="3"/>
                                            </p:txEl>
                                          </p:spTgt>
                                        </p:tgtEl>
                                        <p:attrNameLst>
                                          <p:attrName>style.visibility</p:attrName>
                                        </p:attrNameLst>
                                      </p:cBhvr>
                                      <p:to>
                                        <p:strVal val="visible"/>
                                      </p:to>
                                    </p:set>
                                    <p:animEffect transition="in" filter="wipe(left)">
                                      <p:cBhvr>
                                        <p:cTn id="22" dur="500"/>
                                        <p:tgtEl>
                                          <p:spTgt spid="1945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458">
                                            <p:txEl>
                                              <p:pRg st="4" end="4"/>
                                            </p:txEl>
                                          </p:spTgt>
                                        </p:tgtEl>
                                        <p:attrNameLst>
                                          <p:attrName>style.visibility</p:attrName>
                                        </p:attrNameLst>
                                      </p:cBhvr>
                                      <p:to>
                                        <p:strVal val="visible"/>
                                      </p:to>
                                    </p:set>
                                    <p:animEffect transition="in" filter="wipe(left)">
                                      <p:cBhvr>
                                        <p:cTn id="27" dur="500"/>
                                        <p:tgtEl>
                                          <p:spTgt spid="19458">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pPr>
              <a:defRPr/>
            </a:pPr>
            <a:r>
              <a:rPr lang="en-US"/>
              <a:t>Impacts</a:t>
            </a:r>
          </a:p>
        </p:txBody>
      </p:sp>
      <p:sp>
        <p:nvSpPr>
          <p:cNvPr id="16387" name="Rectangle 2"/>
          <p:cNvSpPr>
            <a:spLocks noGrp="1" noChangeArrowheads="1"/>
          </p:cNvSpPr>
          <p:nvPr>
            <p:ph type="title"/>
          </p:nvPr>
        </p:nvSpPr>
        <p:spPr>
          <a:xfrm>
            <a:off x="955675" y="1263650"/>
            <a:ext cx="7986713" cy="617538"/>
          </a:xfrm>
        </p:spPr>
        <p:txBody>
          <a:bodyPr/>
          <a:lstStyle/>
          <a:p>
            <a:pPr marL="685800" indent="-685800" eaLnBrk="1" hangingPunct="1"/>
            <a:r>
              <a:rPr lang="en-US" smtClean="0"/>
              <a:t>Altered water flows</a:t>
            </a:r>
          </a:p>
        </p:txBody>
      </p:sp>
      <p:sp>
        <p:nvSpPr>
          <p:cNvPr id="90115" name="Rectangle 3"/>
          <p:cNvSpPr>
            <a:spLocks noGrp="1" noChangeArrowheads="1"/>
          </p:cNvSpPr>
          <p:nvPr>
            <p:ph type="body" idx="1"/>
          </p:nvPr>
        </p:nvSpPr>
        <p:spPr>
          <a:xfrm>
            <a:off x="4937125" y="2420938"/>
            <a:ext cx="3978275" cy="3970337"/>
          </a:xfrm>
        </p:spPr>
        <p:txBody>
          <a:bodyPr/>
          <a:lstStyle/>
          <a:p>
            <a:pPr eaLnBrk="1" hangingPunct="1">
              <a:buClrTx/>
            </a:pPr>
            <a:r>
              <a:rPr lang="en-US" b="1" smtClean="0"/>
              <a:t>Increased flood peaks</a:t>
            </a:r>
          </a:p>
          <a:p>
            <a:pPr eaLnBrk="1" hangingPunct="1">
              <a:buClrTx/>
            </a:pPr>
            <a:r>
              <a:rPr lang="en-US" b="1" smtClean="0"/>
              <a:t>More frequent flooding</a:t>
            </a:r>
          </a:p>
          <a:p>
            <a:pPr eaLnBrk="1" hangingPunct="1">
              <a:buClrTx/>
            </a:pPr>
            <a:r>
              <a:rPr lang="en-US" b="1" smtClean="0"/>
              <a:t>Lower dry weather flow</a:t>
            </a:r>
          </a:p>
          <a:p>
            <a:pPr eaLnBrk="1" hangingPunct="1">
              <a:buClrTx/>
            </a:pPr>
            <a:r>
              <a:rPr lang="en-US" b="1" smtClean="0"/>
              <a:t>Loss of stream complexity</a:t>
            </a:r>
          </a:p>
        </p:txBody>
      </p:sp>
      <p:pic>
        <p:nvPicPr>
          <p:cNvPr id="16389" name="Picture 8" descr="photo-Flood Tillamook"/>
          <p:cNvPicPr>
            <a:picLocks noChangeAspect="1" noChangeArrowheads="1"/>
          </p:cNvPicPr>
          <p:nvPr/>
        </p:nvPicPr>
        <p:blipFill>
          <a:blip r:embed="rId3">
            <a:lum bright="-18000"/>
          </a:blip>
          <a:srcRect/>
          <a:stretch>
            <a:fillRect/>
          </a:stretch>
        </p:blipFill>
        <p:spPr bwMode="auto">
          <a:xfrm>
            <a:off x="893763" y="2579688"/>
            <a:ext cx="3994150" cy="2801937"/>
          </a:xfrm>
          <a:prstGeom prst="rect">
            <a:avLst/>
          </a:prstGeom>
          <a:noFill/>
          <a:ln w="9525">
            <a:solidFill>
              <a:schemeClr val="tx1"/>
            </a:solid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 calcmode="lin" valueType="num">
                                      <p:cBhvr additive="base">
                                        <p:cTn id="7" dur="500" fill="hold"/>
                                        <p:tgtEl>
                                          <p:spTgt spid="9011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01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0115">
                                            <p:txEl>
                                              <p:pRg st="1" end="1"/>
                                            </p:txEl>
                                          </p:spTgt>
                                        </p:tgtEl>
                                        <p:attrNameLst>
                                          <p:attrName>style.visibility</p:attrName>
                                        </p:attrNameLst>
                                      </p:cBhvr>
                                      <p:to>
                                        <p:strVal val="visible"/>
                                      </p:to>
                                    </p:set>
                                    <p:anim calcmode="lin" valueType="num">
                                      <p:cBhvr additive="base">
                                        <p:cTn id="13" dur="500" fill="hold"/>
                                        <p:tgtEl>
                                          <p:spTgt spid="9011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011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0115">
                                            <p:txEl>
                                              <p:pRg st="2" end="2"/>
                                            </p:txEl>
                                          </p:spTgt>
                                        </p:tgtEl>
                                        <p:attrNameLst>
                                          <p:attrName>style.visibility</p:attrName>
                                        </p:attrNameLst>
                                      </p:cBhvr>
                                      <p:to>
                                        <p:strVal val="visible"/>
                                      </p:to>
                                    </p:set>
                                    <p:anim calcmode="lin" valueType="num">
                                      <p:cBhvr additive="base">
                                        <p:cTn id="19" dur="500" fill="hold"/>
                                        <p:tgtEl>
                                          <p:spTgt spid="9011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011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0115">
                                            <p:txEl>
                                              <p:pRg st="3" end="3"/>
                                            </p:txEl>
                                          </p:spTgt>
                                        </p:tgtEl>
                                        <p:attrNameLst>
                                          <p:attrName>style.visibility</p:attrName>
                                        </p:attrNameLst>
                                      </p:cBhvr>
                                      <p:to>
                                        <p:strVal val="visible"/>
                                      </p:to>
                                    </p:set>
                                    <p:anim calcmode="lin" valueType="num">
                                      <p:cBhvr additive="base">
                                        <p:cTn id="25" dur="500" fill="hold"/>
                                        <p:tgtEl>
                                          <p:spTgt spid="9011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011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uild="p"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5" name="Text Box 5"/>
          <p:cNvSpPr txBox="1">
            <a:spLocks noChangeArrowheads="1"/>
          </p:cNvSpPr>
          <p:nvPr/>
        </p:nvSpPr>
        <p:spPr bwMode="auto">
          <a:xfrm>
            <a:off x="2393950" y="5445125"/>
            <a:ext cx="4940300" cy="274638"/>
          </a:xfrm>
          <a:prstGeom prst="rect">
            <a:avLst/>
          </a:prstGeom>
          <a:noFill/>
          <a:ln w="12700" cap="sq">
            <a:noFill/>
            <a:miter lim="800000"/>
            <a:headEnd type="none" w="sm" len="sm"/>
            <a:tailEnd type="none" w="sm" len="sm"/>
          </a:ln>
        </p:spPr>
        <p:txBody>
          <a:bodyPr>
            <a:spAutoFit/>
          </a:bodyPr>
          <a:lstStyle/>
          <a:p>
            <a:pPr eaLnBrk="0" hangingPunct="0"/>
            <a:r>
              <a:rPr lang="en-US" sz="1200" b="1"/>
              <a:t>Center for Watershed Protection, Copyright 1999</a:t>
            </a:r>
          </a:p>
        </p:txBody>
      </p:sp>
      <p:sp>
        <p:nvSpPr>
          <p:cNvPr id="17411" name="Rectangle 7"/>
          <p:cNvSpPr>
            <a:spLocks noGrp="1" noChangeArrowheads="1"/>
          </p:cNvSpPr>
          <p:nvPr>
            <p:ph type="title"/>
          </p:nvPr>
        </p:nvSpPr>
        <p:spPr>
          <a:xfrm>
            <a:off x="814388" y="376238"/>
            <a:ext cx="7543800" cy="685800"/>
          </a:xfrm>
        </p:spPr>
        <p:txBody>
          <a:bodyPr/>
          <a:lstStyle/>
          <a:p>
            <a:pPr algn="ctr" eaLnBrk="1" hangingPunct="1"/>
            <a:r>
              <a:rPr lang="en-US" smtClean="0"/>
              <a:t>Water balance</a:t>
            </a:r>
          </a:p>
        </p:txBody>
      </p:sp>
      <p:sp>
        <p:nvSpPr>
          <p:cNvPr id="17412" name="Rectangle 8"/>
          <p:cNvSpPr>
            <a:spLocks noChangeArrowheads="1"/>
          </p:cNvSpPr>
          <p:nvPr/>
        </p:nvSpPr>
        <p:spPr bwMode="auto">
          <a:xfrm>
            <a:off x="0" y="0"/>
            <a:ext cx="762000" cy="6858000"/>
          </a:xfrm>
          <a:prstGeom prst="rect">
            <a:avLst/>
          </a:prstGeom>
          <a:solidFill>
            <a:schemeClr val="accent1"/>
          </a:solidFill>
          <a:ln w="9525">
            <a:noFill/>
            <a:miter lim="800000"/>
            <a:headEnd/>
            <a:tailEnd/>
          </a:ln>
        </p:spPr>
        <p:txBody>
          <a:bodyPr wrap="none" anchor="ctr"/>
          <a:lstStyle/>
          <a:p>
            <a:endParaRPr lang="en-US"/>
          </a:p>
        </p:txBody>
      </p:sp>
      <p:sp>
        <p:nvSpPr>
          <p:cNvPr id="17413" name="Rectangle 9"/>
          <p:cNvSpPr>
            <a:spLocks noChangeArrowheads="1"/>
          </p:cNvSpPr>
          <p:nvPr/>
        </p:nvSpPr>
        <p:spPr bwMode="auto">
          <a:xfrm>
            <a:off x="8382000" y="0"/>
            <a:ext cx="762000" cy="6858000"/>
          </a:xfrm>
          <a:prstGeom prst="rect">
            <a:avLst/>
          </a:prstGeom>
          <a:solidFill>
            <a:schemeClr val="accent1"/>
          </a:solidFill>
          <a:ln w="9525">
            <a:noFill/>
            <a:miter lim="800000"/>
            <a:headEnd/>
            <a:tailEnd/>
          </a:ln>
        </p:spPr>
        <p:txBody>
          <a:bodyPr wrap="none" anchor="ctr"/>
          <a:lstStyle/>
          <a:p>
            <a:endParaRPr lang="en-US"/>
          </a:p>
        </p:txBody>
      </p:sp>
      <p:pic>
        <p:nvPicPr>
          <p:cNvPr id="92170" name="Picture 10" descr="predevelop"/>
          <p:cNvPicPr>
            <a:picLocks noChangeAspect="1" noChangeArrowheads="1"/>
          </p:cNvPicPr>
          <p:nvPr/>
        </p:nvPicPr>
        <p:blipFill>
          <a:blip r:embed="rId3"/>
          <a:srcRect/>
          <a:stretch>
            <a:fillRect/>
          </a:stretch>
        </p:blipFill>
        <p:spPr bwMode="auto">
          <a:xfrm>
            <a:off x="819150" y="1246188"/>
            <a:ext cx="3657600" cy="4173537"/>
          </a:xfrm>
          <a:prstGeom prst="rect">
            <a:avLst/>
          </a:prstGeom>
          <a:noFill/>
          <a:ln w="9525">
            <a:noFill/>
            <a:miter lim="800000"/>
            <a:headEnd/>
            <a:tailEnd/>
          </a:ln>
        </p:spPr>
      </p:pic>
      <p:pic>
        <p:nvPicPr>
          <p:cNvPr id="92171" name="Picture 11" descr="postdev"/>
          <p:cNvPicPr>
            <a:picLocks noChangeAspect="1" noChangeArrowheads="1"/>
          </p:cNvPicPr>
          <p:nvPr/>
        </p:nvPicPr>
        <p:blipFill>
          <a:blip r:embed="rId4"/>
          <a:srcRect/>
          <a:stretch>
            <a:fillRect/>
          </a:stretch>
        </p:blipFill>
        <p:spPr bwMode="auto">
          <a:xfrm>
            <a:off x="4221163" y="1338263"/>
            <a:ext cx="4108450" cy="347980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2170"/>
                                        </p:tgtEl>
                                        <p:attrNameLst>
                                          <p:attrName>style.visibility</p:attrName>
                                        </p:attrNameLst>
                                      </p:cBhvr>
                                      <p:to>
                                        <p:strVal val="visible"/>
                                      </p:to>
                                    </p:set>
                                    <p:animEffect transition="in" filter="wipe(left)">
                                      <p:cBhvr>
                                        <p:cTn id="7" dur="500"/>
                                        <p:tgtEl>
                                          <p:spTgt spid="921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2171"/>
                                        </p:tgtEl>
                                        <p:attrNameLst>
                                          <p:attrName>style.visibility</p:attrName>
                                        </p:attrNameLst>
                                      </p:cBhvr>
                                      <p:to>
                                        <p:strVal val="visible"/>
                                      </p:to>
                                    </p:set>
                                    <p:animEffect transition="in" filter="wipe(left)">
                                      <p:cBhvr>
                                        <p:cTn id="12" dur="500"/>
                                        <p:tgtEl>
                                          <p:spTgt spid="9217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92165"/>
                                        </p:tgtEl>
                                        <p:attrNameLst>
                                          <p:attrName>style.visibility</p:attrName>
                                        </p:attrNameLst>
                                      </p:cBhvr>
                                      <p:to>
                                        <p:strVal val="visible"/>
                                      </p:to>
                                    </p:set>
                                    <p:anim calcmode="lin" valueType="num">
                                      <p:cBhvr additive="base">
                                        <p:cTn id="17" dur="500" fill="hold"/>
                                        <p:tgtEl>
                                          <p:spTgt spid="92165"/>
                                        </p:tgtEl>
                                        <p:attrNameLst>
                                          <p:attrName>ppt_x</p:attrName>
                                        </p:attrNameLst>
                                      </p:cBhvr>
                                      <p:tavLst>
                                        <p:tav tm="0">
                                          <p:val>
                                            <p:strVal val="0-#ppt_w/2"/>
                                          </p:val>
                                        </p:tav>
                                        <p:tav tm="100000">
                                          <p:val>
                                            <p:strVal val="#ppt_x"/>
                                          </p:val>
                                        </p:tav>
                                      </p:tavLst>
                                    </p:anim>
                                    <p:anim calcmode="lin" valueType="num">
                                      <p:cBhvr additive="base">
                                        <p:cTn id="18" dur="500" fill="hold"/>
                                        <p:tgtEl>
                                          <p:spTgt spid="92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0"/>
          </p:nvPr>
        </p:nvSpPr>
        <p:spPr/>
        <p:txBody>
          <a:bodyPr/>
          <a:lstStyle/>
          <a:p>
            <a:pPr>
              <a:defRPr/>
            </a:pPr>
            <a:r>
              <a:rPr lang="en-US"/>
              <a:t>Impacts</a:t>
            </a:r>
          </a:p>
        </p:txBody>
      </p:sp>
      <p:pic>
        <p:nvPicPr>
          <p:cNvPr id="18435" name="Picture 1033" descr="ponyvillage1"/>
          <p:cNvPicPr>
            <a:picLocks noChangeAspect="1" noChangeArrowheads="1"/>
          </p:cNvPicPr>
          <p:nvPr/>
        </p:nvPicPr>
        <p:blipFill>
          <a:blip r:embed="rId3"/>
          <a:srcRect/>
          <a:stretch>
            <a:fillRect/>
          </a:stretch>
        </p:blipFill>
        <p:spPr bwMode="auto">
          <a:xfrm>
            <a:off x="944563" y="2382838"/>
            <a:ext cx="5473700" cy="4105275"/>
          </a:xfrm>
          <a:prstGeom prst="rect">
            <a:avLst/>
          </a:prstGeom>
          <a:noFill/>
          <a:ln w="9525">
            <a:solidFill>
              <a:schemeClr val="tx1"/>
            </a:solidFill>
            <a:miter lim="800000"/>
            <a:headEnd/>
            <a:tailEnd/>
          </a:ln>
        </p:spPr>
      </p:pic>
      <p:sp>
        <p:nvSpPr>
          <p:cNvPr id="18436" name="Rectangle 1026"/>
          <p:cNvSpPr>
            <a:spLocks noGrp="1" noChangeArrowheads="1"/>
          </p:cNvSpPr>
          <p:nvPr>
            <p:ph type="title"/>
          </p:nvPr>
        </p:nvSpPr>
        <p:spPr>
          <a:xfrm>
            <a:off x="914400" y="762000"/>
            <a:ext cx="5664200" cy="1143000"/>
          </a:xfrm>
        </p:spPr>
        <p:txBody>
          <a:bodyPr/>
          <a:lstStyle/>
          <a:p>
            <a:pPr eaLnBrk="1" hangingPunct="1"/>
            <a:r>
              <a:rPr lang="en-US" smtClean="0"/>
              <a:t>Impervious surface cover as an </a:t>
            </a:r>
            <a:r>
              <a:rPr lang="en-US" u="sng" smtClean="0"/>
              <a:t>indicator</a:t>
            </a:r>
            <a:endParaRPr lang="en-US" u="sng" smtClean="0">
              <a:solidFill>
                <a:schemeClr val="tx1"/>
              </a:solidFill>
            </a:endParaRPr>
          </a:p>
        </p:txBody>
      </p:sp>
      <p:pic>
        <p:nvPicPr>
          <p:cNvPr id="318472" name="Picture 1032" descr="indicator"/>
          <p:cNvPicPr>
            <a:picLocks noChangeAspect="1" noChangeArrowheads="1"/>
          </p:cNvPicPr>
          <p:nvPr/>
        </p:nvPicPr>
        <p:blipFill>
          <a:blip r:embed="rId4"/>
          <a:srcRect/>
          <a:stretch>
            <a:fillRect/>
          </a:stretch>
        </p:blipFill>
        <p:spPr bwMode="auto">
          <a:xfrm>
            <a:off x="6311900" y="406400"/>
            <a:ext cx="1981200" cy="1476375"/>
          </a:xfrm>
          <a:prstGeom prst="rect">
            <a:avLst/>
          </a:prstGeom>
          <a:noFill/>
          <a:ln w="9525">
            <a:noFill/>
            <a:miter lim="800000"/>
            <a:headEnd/>
            <a:tailEnd/>
          </a:ln>
        </p:spPr>
      </p:pic>
      <p:sp>
        <p:nvSpPr>
          <p:cNvPr id="318474" name="Rectangle 1034"/>
          <p:cNvSpPr>
            <a:spLocks noChangeArrowheads="1"/>
          </p:cNvSpPr>
          <p:nvPr/>
        </p:nvSpPr>
        <p:spPr bwMode="auto">
          <a:xfrm>
            <a:off x="6272213" y="2535238"/>
            <a:ext cx="2278062" cy="3649662"/>
          </a:xfrm>
          <a:prstGeom prst="rect">
            <a:avLst/>
          </a:prstGeom>
          <a:solidFill>
            <a:schemeClr val="accent1">
              <a:alpha val="50195"/>
            </a:schemeClr>
          </a:solidFill>
          <a:ln w="9525">
            <a:noFill/>
            <a:miter lim="800000"/>
            <a:headEnd/>
            <a:tailEnd/>
          </a:ln>
        </p:spPr>
        <p:txBody>
          <a:bodyPr/>
          <a:lstStyle/>
          <a:p>
            <a:pPr marL="342900" indent="-342900">
              <a:spcBef>
                <a:spcPct val="20000"/>
              </a:spcBef>
              <a:buSzPct val="75000"/>
              <a:buFontTx/>
              <a:buChar char="–"/>
            </a:pPr>
            <a:r>
              <a:rPr lang="en-US">
                <a:latin typeface="Arial" charset="0"/>
              </a:rPr>
              <a:t>Rooftops</a:t>
            </a:r>
          </a:p>
          <a:p>
            <a:pPr marL="342900" indent="-342900">
              <a:spcBef>
                <a:spcPct val="20000"/>
              </a:spcBef>
              <a:buSzPct val="75000"/>
              <a:buFontTx/>
              <a:buChar char="–"/>
            </a:pPr>
            <a:endParaRPr lang="en-US">
              <a:latin typeface="Arial" charset="0"/>
            </a:endParaRPr>
          </a:p>
          <a:p>
            <a:pPr marL="342900" indent="-342900">
              <a:spcBef>
                <a:spcPct val="20000"/>
              </a:spcBef>
              <a:buSzPct val="75000"/>
              <a:buFontTx/>
              <a:buChar char="–"/>
            </a:pPr>
            <a:r>
              <a:rPr lang="en-US">
                <a:latin typeface="Arial" charset="0"/>
              </a:rPr>
              <a:t>Transport Systems</a:t>
            </a:r>
          </a:p>
          <a:p>
            <a:pPr marL="742950" lvl="1" indent="-285750">
              <a:spcBef>
                <a:spcPct val="20000"/>
              </a:spcBef>
              <a:buSzPct val="75000"/>
              <a:buFontTx/>
              <a:buChar char="•"/>
            </a:pPr>
            <a:r>
              <a:rPr lang="en-US" sz="2000">
                <a:latin typeface="Arial" charset="0"/>
              </a:rPr>
              <a:t>Parking lots</a:t>
            </a:r>
          </a:p>
          <a:p>
            <a:pPr marL="742950" lvl="1" indent="-285750">
              <a:spcBef>
                <a:spcPct val="20000"/>
              </a:spcBef>
              <a:buSzPct val="75000"/>
              <a:buFontTx/>
              <a:buChar char="•"/>
            </a:pPr>
            <a:r>
              <a:rPr lang="en-US" sz="2000">
                <a:latin typeface="Arial" charset="0"/>
              </a:rPr>
              <a:t>Streets</a:t>
            </a:r>
          </a:p>
          <a:p>
            <a:pPr marL="742950" lvl="1" indent="-285750">
              <a:spcBef>
                <a:spcPct val="20000"/>
              </a:spcBef>
              <a:buSzPct val="75000"/>
              <a:buFontTx/>
              <a:buChar char="•"/>
            </a:pPr>
            <a:r>
              <a:rPr lang="en-US" sz="2000">
                <a:latin typeface="Arial" charset="0"/>
              </a:rPr>
              <a:t>Sidewalks</a:t>
            </a:r>
          </a:p>
          <a:p>
            <a:pPr marL="742950" lvl="1" indent="-285750">
              <a:spcBef>
                <a:spcPct val="20000"/>
              </a:spcBef>
              <a:buSzPct val="75000"/>
              <a:buFontTx/>
              <a:buChar char="•"/>
            </a:pPr>
            <a:r>
              <a:rPr lang="en-US" sz="2000">
                <a:latin typeface="Arial" charset="0"/>
              </a:rPr>
              <a:t>Driveways</a:t>
            </a:r>
          </a:p>
          <a:p>
            <a:pPr marL="742950" lvl="1" indent="-285750">
              <a:spcBef>
                <a:spcPct val="20000"/>
              </a:spcBef>
              <a:buSzPct val="75000"/>
              <a:buFontTx/>
              <a:buChar char="•"/>
            </a:pPr>
            <a:r>
              <a:rPr lang="en-US" sz="2000">
                <a:latin typeface="Arial" charset="0"/>
              </a:rPr>
              <a:t>Cul de sacs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8472"/>
                                        </p:tgtEl>
                                        <p:attrNameLst>
                                          <p:attrName>style.visibility</p:attrName>
                                        </p:attrNameLst>
                                      </p:cBhvr>
                                      <p:to>
                                        <p:strVal val="visible"/>
                                      </p:to>
                                    </p:set>
                                    <p:anim calcmode="lin" valueType="num">
                                      <p:cBhvr additive="base">
                                        <p:cTn id="7" dur="500" fill="hold"/>
                                        <p:tgtEl>
                                          <p:spTgt spid="318472"/>
                                        </p:tgtEl>
                                        <p:attrNameLst>
                                          <p:attrName>ppt_x</p:attrName>
                                        </p:attrNameLst>
                                      </p:cBhvr>
                                      <p:tavLst>
                                        <p:tav tm="0">
                                          <p:val>
                                            <p:strVal val="0-#ppt_w/2"/>
                                          </p:val>
                                        </p:tav>
                                        <p:tav tm="100000">
                                          <p:val>
                                            <p:strVal val="#ppt_x"/>
                                          </p:val>
                                        </p:tav>
                                      </p:tavLst>
                                    </p:anim>
                                    <p:anim calcmode="lin" valueType="num">
                                      <p:cBhvr additive="base">
                                        <p:cTn id="8" dur="500" fill="hold"/>
                                        <p:tgtEl>
                                          <p:spTgt spid="3184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8474"/>
                                        </p:tgtEl>
                                        <p:attrNameLst>
                                          <p:attrName>style.visibility</p:attrName>
                                        </p:attrNameLst>
                                      </p:cBhvr>
                                      <p:to>
                                        <p:strVal val="visible"/>
                                      </p:to>
                                    </p:set>
                                    <p:anim calcmode="lin" valueType="num">
                                      <p:cBhvr additive="base">
                                        <p:cTn id="13" dur="500" fill="hold"/>
                                        <p:tgtEl>
                                          <p:spTgt spid="318474"/>
                                        </p:tgtEl>
                                        <p:attrNameLst>
                                          <p:attrName>ppt_x</p:attrName>
                                        </p:attrNameLst>
                                      </p:cBhvr>
                                      <p:tavLst>
                                        <p:tav tm="0">
                                          <p:val>
                                            <p:strVal val="0-#ppt_w/2"/>
                                          </p:val>
                                        </p:tav>
                                        <p:tav tm="100000">
                                          <p:val>
                                            <p:strVal val="#ppt_x"/>
                                          </p:val>
                                        </p:tav>
                                      </p:tavLst>
                                    </p:anim>
                                    <p:anim calcmode="lin" valueType="num">
                                      <p:cBhvr additive="base">
                                        <p:cTn id="14" dur="500" fill="hold"/>
                                        <p:tgtEl>
                                          <p:spTgt spid="3184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74"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2"/>
          <p:cNvSpPr>
            <a:spLocks noGrp="1"/>
          </p:cNvSpPr>
          <p:nvPr>
            <p:ph type="ftr" sz="quarter" idx="10"/>
          </p:nvPr>
        </p:nvSpPr>
        <p:spPr/>
        <p:txBody>
          <a:bodyPr/>
          <a:lstStyle/>
          <a:p>
            <a:pPr>
              <a:defRPr/>
            </a:pPr>
            <a:r>
              <a:rPr lang="en-US"/>
              <a:t>Impacts</a:t>
            </a:r>
          </a:p>
        </p:txBody>
      </p:sp>
      <p:sp>
        <p:nvSpPr>
          <p:cNvPr id="1028" name="Rectangle 4"/>
          <p:cNvSpPr>
            <a:spLocks noGrp="1" noChangeArrowheads="1"/>
          </p:cNvSpPr>
          <p:nvPr>
            <p:ph type="title"/>
          </p:nvPr>
        </p:nvSpPr>
        <p:spPr>
          <a:xfrm>
            <a:off x="1131888" y="901700"/>
            <a:ext cx="7554912" cy="992188"/>
          </a:xfrm>
        </p:spPr>
        <p:txBody>
          <a:bodyPr/>
          <a:lstStyle/>
          <a:p>
            <a:pPr eaLnBrk="1" hangingPunct="1"/>
            <a:r>
              <a:rPr lang="en-US" smtClean="0"/>
              <a:t>Natural ground cover</a:t>
            </a:r>
          </a:p>
        </p:txBody>
      </p:sp>
      <p:pic>
        <p:nvPicPr>
          <p:cNvPr id="59394" name="Picture 2" descr="0-10imp"/>
          <p:cNvPicPr>
            <a:picLocks noChangeArrowheads="1"/>
          </p:cNvPicPr>
          <p:nvPr/>
        </p:nvPicPr>
        <p:blipFill>
          <a:blip r:embed="rId4"/>
          <a:srcRect/>
          <a:stretch>
            <a:fillRect/>
          </a:stretch>
        </p:blipFill>
        <p:spPr bwMode="auto">
          <a:xfrm>
            <a:off x="809625" y="2754313"/>
            <a:ext cx="3582988" cy="2819400"/>
          </a:xfrm>
          <a:prstGeom prst="rect">
            <a:avLst/>
          </a:prstGeom>
          <a:noFill/>
          <a:ln w="9525">
            <a:noFill/>
            <a:miter lim="800000"/>
            <a:headEnd/>
            <a:tailEnd/>
          </a:ln>
        </p:spPr>
      </p:pic>
      <p:graphicFrame>
        <p:nvGraphicFramePr>
          <p:cNvPr id="1026" name="Object 6"/>
          <p:cNvGraphicFramePr>
            <a:graphicFrameLocks/>
          </p:cNvGraphicFramePr>
          <p:nvPr/>
        </p:nvGraphicFramePr>
        <p:xfrm>
          <a:off x="4551363" y="2406650"/>
          <a:ext cx="3303587" cy="4165600"/>
        </p:xfrm>
        <a:graphic>
          <a:graphicData uri="http://schemas.openxmlformats.org/presentationml/2006/ole">
            <p:oleObj spid="_x0000_s1026" name="Photo House" r:id="rId5" imgW="5371429" imgH="8025397" progId="">
              <p:embed/>
            </p:oleObj>
          </a:graphicData>
        </a:graphic>
      </p:graphicFrame>
      <p:sp>
        <p:nvSpPr>
          <p:cNvPr id="1030" name="Text Box 7"/>
          <p:cNvSpPr txBox="1">
            <a:spLocks noChangeArrowheads="1"/>
          </p:cNvSpPr>
          <p:nvPr/>
        </p:nvSpPr>
        <p:spPr bwMode="auto">
          <a:xfrm>
            <a:off x="4483100" y="6253163"/>
            <a:ext cx="3365500" cy="244475"/>
          </a:xfrm>
          <a:prstGeom prst="rect">
            <a:avLst/>
          </a:prstGeom>
          <a:noFill/>
          <a:ln w="12700">
            <a:noFill/>
            <a:miter lim="800000"/>
            <a:headEnd/>
            <a:tailEnd/>
          </a:ln>
        </p:spPr>
        <p:txBody>
          <a:bodyPr>
            <a:spAutoFit/>
          </a:bodyPr>
          <a:lstStyle/>
          <a:p>
            <a:pPr algn="r" eaLnBrk="0" hangingPunct="0">
              <a:spcBef>
                <a:spcPct val="50000"/>
              </a:spcBef>
            </a:pPr>
            <a:r>
              <a:rPr lang="en-US" sz="1000" b="1">
                <a:solidFill>
                  <a:srgbClr val="FFFFFF"/>
                </a:solidFill>
              </a:rPr>
              <a:t>Photo Copyright 1999, Center for Watershed Protection</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additive="base">
                                        <p:cTn id="7" dur="500" fill="hold"/>
                                        <p:tgtEl>
                                          <p:spTgt spid="59394"/>
                                        </p:tgtEl>
                                        <p:attrNameLst>
                                          <p:attrName>ppt_x</p:attrName>
                                        </p:attrNameLst>
                                      </p:cBhvr>
                                      <p:tavLst>
                                        <p:tav tm="0">
                                          <p:val>
                                            <p:strVal val="0-#ppt_w/2"/>
                                          </p:val>
                                        </p:tav>
                                        <p:tav tm="100000">
                                          <p:val>
                                            <p:strVal val="#ppt_x"/>
                                          </p:val>
                                        </p:tav>
                                      </p:tavLst>
                                    </p:anim>
                                    <p:anim calcmode="lin" valueType="num">
                                      <p:cBhvr additive="base">
                                        <p:cTn id="8" dur="500" fill="hold"/>
                                        <p:tgtEl>
                                          <p:spTgt spid="593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3"/>
          <p:cNvSpPr>
            <a:spLocks noGrp="1"/>
          </p:cNvSpPr>
          <p:nvPr>
            <p:ph type="ftr" sz="quarter" idx="10"/>
          </p:nvPr>
        </p:nvSpPr>
        <p:spPr/>
        <p:txBody>
          <a:bodyPr/>
          <a:lstStyle/>
          <a:p>
            <a:pPr>
              <a:defRPr/>
            </a:pPr>
            <a:r>
              <a:rPr lang="en-US"/>
              <a:t>Impacts</a:t>
            </a:r>
          </a:p>
        </p:txBody>
      </p:sp>
      <p:pic>
        <p:nvPicPr>
          <p:cNvPr id="19459" name="Picture 17" descr="royaloaksdev"/>
          <p:cNvPicPr>
            <a:picLocks noChangeArrowheads="1"/>
          </p:cNvPicPr>
          <p:nvPr/>
        </p:nvPicPr>
        <p:blipFill>
          <a:blip r:embed="rId3"/>
          <a:srcRect/>
          <a:stretch>
            <a:fillRect/>
          </a:stretch>
        </p:blipFill>
        <p:spPr bwMode="auto">
          <a:xfrm>
            <a:off x="1211263" y="4554538"/>
            <a:ext cx="3851275" cy="2028825"/>
          </a:xfrm>
          <a:prstGeom prst="rect">
            <a:avLst/>
          </a:prstGeom>
          <a:noFill/>
          <a:ln w="9525">
            <a:solidFill>
              <a:schemeClr val="tx1"/>
            </a:solidFill>
            <a:miter lim="800000"/>
            <a:headEnd/>
            <a:tailEnd/>
          </a:ln>
        </p:spPr>
      </p:pic>
      <p:sp>
        <p:nvSpPr>
          <p:cNvPr id="19460" name="Rectangle 14"/>
          <p:cNvSpPr>
            <a:spLocks noGrp="1" noChangeArrowheads="1"/>
          </p:cNvSpPr>
          <p:nvPr>
            <p:ph type="title"/>
          </p:nvPr>
        </p:nvSpPr>
        <p:spPr>
          <a:xfrm>
            <a:off x="920750" y="1116013"/>
            <a:ext cx="6743700" cy="582612"/>
          </a:xfrm>
        </p:spPr>
        <p:txBody>
          <a:bodyPr/>
          <a:lstStyle/>
          <a:p>
            <a:pPr eaLnBrk="1" hangingPunct="1"/>
            <a:r>
              <a:rPr lang="en-US" smtClean="0"/>
              <a:t>Where do we stand?</a:t>
            </a:r>
          </a:p>
        </p:txBody>
      </p:sp>
      <p:sp>
        <p:nvSpPr>
          <p:cNvPr id="22543" name="Rectangle 15"/>
          <p:cNvSpPr>
            <a:spLocks noGrp="1" noChangeArrowheads="1"/>
          </p:cNvSpPr>
          <p:nvPr>
            <p:ph type="body" idx="1"/>
          </p:nvPr>
        </p:nvSpPr>
        <p:spPr/>
        <p:txBody>
          <a:bodyPr/>
          <a:lstStyle/>
          <a:p>
            <a:pPr eaLnBrk="1" hangingPunct="1">
              <a:buClrTx/>
            </a:pPr>
            <a:r>
              <a:rPr lang="en-US" smtClean="0"/>
              <a:t>Local impervious surface cover</a:t>
            </a:r>
          </a:p>
          <a:p>
            <a:pPr eaLnBrk="1" hangingPunct="1">
              <a:buClrTx/>
            </a:pPr>
            <a:r>
              <a:rPr lang="en-US" smtClean="0"/>
              <a:t>Local building trends</a:t>
            </a:r>
          </a:p>
          <a:p>
            <a:pPr eaLnBrk="1" hangingPunct="1">
              <a:buClrTx/>
            </a:pPr>
            <a:r>
              <a:rPr lang="en-US" smtClean="0"/>
              <a:t>Pollution problems</a:t>
            </a:r>
          </a:p>
          <a:p>
            <a:pPr eaLnBrk="1" hangingPunct="1">
              <a:buClrTx/>
            </a:pPr>
            <a:r>
              <a:rPr lang="en-US" smtClean="0"/>
              <a:t>Habitat loss</a:t>
            </a:r>
          </a:p>
        </p:txBody>
      </p:sp>
      <p:pic>
        <p:nvPicPr>
          <p:cNvPr id="19462" name="Picture 19" descr="MVC-727F"/>
          <p:cNvPicPr>
            <a:picLocks noChangeAspect="1" noChangeArrowheads="1"/>
          </p:cNvPicPr>
          <p:nvPr/>
        </p:nvPicPr>
        <p:blipFill>
          <a:blip r:embed="rId4"/>
          <a:srcRect/>
          <a:stretch>
            <a:fillRect/>
          </a:stretch>
        </p:blipFill>
        <p:spPr bwMode="auto">
          <a:xfrm>
            <a:off x="5462588" y="2901950"/>
            <a:ext cx="2787650" cy="2090738"/>
          </a:xfrm>
          <a:prstGeom prst="rect">
            <a:avLst/>
          </a:prstGeom>
          <a:noFill/>
          <a:ln w="9525">
            <a:solidFill>
              <a:schemeClr val="tx1"/>
            </a:solid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43">
                                            <p:txEl>
                                              <p:pRg st="0" end="0"/>
                                            </p:txEl>
                                          </p:spTgt>
                                        </p:tgtEl>
                                        <p:attrNameLst>
                                          <p:attrName>style.visibility</p:attrName>
                                        </p:attrNameLst>
                                      </p:cBhvr>
                                      <p:to>
                                        <p:strVal val="visible"/>
                                      </p:to>
                                    </p:set>
                                    <p:anim calcmode="lin" valueType="num">
                                      <p:cBhvr additive="base">
                                        <p:cTn id="7" dur="500" fill="hold"/>
                                        <p:tgtEl>
                                          <p:spTgt spid="225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25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43">
                                            <p:txEl>
                                              <p:pRg st="1" end="1"/>
                                            </p:txEl>
                                          </p:spTgt>
                                        </p:tgtEl>
                                        <p:attrNameLst>
                                          <p:attrName>style.visibility</p:attrName>
                                        </p:attrNameLst>
                                      </p:cBhvr>
                                      <p:to>
                                        <p:strVal val="visible"/>
                                      </p:to>
                                    </p:set>
                                    <p:anim calcmode="lin" valueType="num">
                                      <p:cBhvr additive="base">
                                        <p:cTn id="13" dur="500" fill="hold"/>
                                        <p:tgtEl>
                                          <p:spTgt spid="2254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254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43">
                                            <p:txEl>
                                              <p:pRg st="2" end="2"/>
                                            </p:txEl>
                                          </p:spTgt>
                                        </p:tgtEl>
                                        <p:attrNameLst>
                                          <p:attrName>style.visibility</p:attrName>
                                        </p:attrNameLst>
                                      </p:cBhvr>
                                      <p:to>
                                        <p:strVal val="visible"/>
                                      </p:to>
                                    </p:set>
                                    <p:anim calcmode="lin" valueType="num">
                                      <p:cBhvr additive="base">
                                        <p:cTn id="19" dur="500" fill="hold"/>
                                        <p:tgtEl>
                                          <p:spTgt spid="2254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254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543">
                                            <p:txEl>
                                              <p:pRg st="3" end="3"/>
                                            </p:txEl>
                                          </p:spTgt>
                                        </p:tgtEl>
                                        <p:attrNameLst>
                                          <p:attrName>style.visibility</p:attrName>
                                        </p:attrNameLst>
                                      </p:cBhvr>
                                      <p:to>
                                        <p:strVal val="visible"/>
                                      </p:to>
                                    </p:set>
                                    <p:anim calcmode="lin" valueType="num">
                                      <p:cBhvr additive="base">
                                        <p:cTn id="25" dur="500" fill="hold"/>
                                        <p:tgtEl>
                                          <p:spTgt spid="2254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254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3" grpId="0" build="p"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2"/>
          <p:cNvSpPr>
            <a:spLocks noGrp="1"/>
          </p:cNvSpPr>
          <p:nvPr>
            <p:ph type="ftr" sz="quarter" idx="10"/>
          </p:nvPr>
        </p:nvSpPr>
        <p:spPr/>
        <p:txBody>
          <a:bodyPr/>
          <a:lstStyle/>
          <a:p>
            <a:pPr>
              <a:defRPr/>
            </a:pPr>
            <a:r>
              <a:rPr lang="en-US"/>
              <a:t>Impacts</a:t>
            </a:r>
          </a:p>
        </p:txBody>
      </p:sp>
      <p:sp>
        <p:nvSpPr>
          <p:cNvPr id="20483" name="Rectangle 2"/>
          <p:cNvSpPr>
            <a:spLocks noGrp="1" noChangeArrowheads="1"/>
          </p:cNvSpPr>
          <p:nvPr>
            <p:ph type="title"/>
          </p:nvPr>
        </p:nvSpPr>
        <p:spPr/>
        <p:txBody>
          <a:bodyPr/>
          <a:lstStyle/>
          <a:p>
            <a:pPr eaLnBrk="1" hangingPunct="1"/>
            <a:r>
              <a:rPr lang="en-US" smtClean="0"/>
              <a:t>Prevention is possible</a:t>
            </a:r>
          </a:p>
        </p:txBody>
      </p:sp>
      <p:pic>
        <p:nvPicPr>
          <p:cNvPr id="20484" name="Picture 6" descr="househill"/>
          <p:cNvPicPr>
            <a:picLocks noChangeAspect="1" noChangeArrowheads="1"/>
          </p:cNvPicPr>
          <p:nvPr/>
        </p:nvPicPr>
        <p:blipFill>
          <a:blip r:embed="rId3"/>
          <a:srcRect l="2174" t="1869" r="2174" b="1869"/>
          <a:stretch>
            <a:fillRect/>
          </a:stretch>
        </p:blipFill>
        <p:spPr bwMode="auto">
          <a:xfrm>
            <a:off x="984250" y="2536825"/>
            <a:ext cx="3079750" cy="3605213"/>
          </a:xfrm>
          <a:prstGeom prst="rect">
            <a:avLst/>
          </a:prstGeom>
          <a:noFill/>
          <a:ln w="9525">
            <a:solidFill>
              <a:schemeClr val="tx1"/>
            </a:solidFill>
            <a:miter lim="800000"/>
            <a:headEnd/>
            <a:tailEnd/>
          </a:ln>
        </p:spPr>
      </p:pic>
      <p:pic>
        <p:nvPicPr>
          <p:cNvPr id="20485" name="Picture 7" descr="valinoisland"/>
          <p:cNvPicPr>
            <a:picLocks noChangeAspect="1" noChangeArrowheads="1"/>
          </p:cNvPicPr>
          <p:nvPr/>
        </p:nvPicPr>
        <p:blipFill>
          <a:blip r:embed="rId4"/>
          <a:srcRect/>
          <a:stretch>
            <a:fillRect/>
          </a:stretch>
        </p:blipFill>
        <p:spPr bwMode="auto">
          <a:xfrm>
            <a:off x="4368800" y="2892425"/>
            <a:ext cx="3435350" cy="2578100"/>
          </a:xfrm>
          <a:prstGeom prst="rect">
            <a:avLst/>
          </a:prstGeom>
          <a:noFill/>
          <a:ln w="9525">
            <a:solidFill>
              <a:schemeClr val="tx1"/>
            </a:solidFill>
            <a:miter lim="800000"/>
            <a:headEnd/>
            <a:tailEnd/>
          </a:ln>
        </p:spPr>
      </p:pic>
    </p:spTree>
  </p:cSld>
  <p:clrMapOvr>
    <a:masterClrMapping/>
  </p:clrMapOvr>
  <p:transition spd="med"/>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Footer Placeholder 3"/>
          <p:cNvSpPr>
            <a:spLocks noGrp="1"/>
          </p:cNvSpPr>
          <p:nvPr>
            <p:ph type="ftr" sz="quarter" idx="10"/>
          </p:nvPr>
        </p:nvSpPr>
        <p:spPr/>
        <p:txBody>
          <a:bodyPr/>
          <a:lstStyle/>
          <a:p>
            <a:pPr>
              <a:defRPr/>
            </a:pPr>
            <a:r>
              <a:rPr lang="en-US"/>
              <a:t>Impacts</a:t>
            </a:r>
          </a:p>
        </p:txBody>
      </p:sp>
      <p:sp>
        <p:nvSpPr>
          <p:cNvPr id="21507" name="Rectangle 2"/>
          <p:cNvSpPr>
            <a:spLocks noGrp="1" noChangeArrowheads="1"/>
          </p:cNvSpPr>
          <p:nvPr>
            <p:ph type="title"/>
          </p:nvPr>
        </p:nvSpPr>
        <p:spPr>
          <a:xfrm>
            <a:off x="914400" y="1187450"/>
            <a:ext cx="8001000" cy="717550"/>
          </a:xfrm>
        </p:spPr>
        <p:txBody>
          <a:bodyPr/>
          <a:lstStyle/>
          <a:p>
            <a:pPr eaLnBrk="1" hangingPunct="1"/>
            <a:r>
              <a:rPr lang="en-US" smtClean="0"/>
              <a:t>Prevention works:</a:t>
            </a:r>
            <a:br>
              <a:rPr lang="en-US" smtClean="0"/>
            </a:br>
            <a:r>
              <a:rPr lang="en-US" sz="3200" smtClean="0"/>
              <a:t>taking action locally</a:t>
            </a:r>
            <a:r>
              <a:rPr lang="en-US" smtClean="0"/>
              <a:t> </a:t>
            </a:r>
          </a:p>
        </p:txBody>
      </p:sp>
      <p:sp>
        <p:nvSpPr>
          <p:cNvPr id="264195" name="Rectangle 3"/>
          <p:cNvSpPr>
            <a:spLocks noGrp="1" noChangeArrowheads="1"/>
          </p:cNvSpPr>
          <p:nvPr>
            <p:ph type="body" idx="1"/>
          </p:nvPr>
        </p:nvSpPr>
        <p:spPr>
          <a:xfrm>
            <a:off x="781050" y="2449513"/>
            <a:ext cx="4214813" cy="3663950"/>
          </a:xfrm>
        </p:spPr>
        <p:txBody>
          <a:bodyPr/>
          <a:lstStyle/>
          <a:p>
            <a:pPr eaLnBrk="1" hangingPunct="1">
              <a:lnSpc>
                <a:spcPct val="90000"/>
              </a:lnSpc>
              <a:buClrTx/>
            </a:pPr>
            <a:r>
              <a:rPr lang="en-US" sz="2400" smtClean="0"/>
              <a:t>Limit impervious surface across the watershed</a:t>
            </a:r>
          </a:p>
          <a:p>
            <a:pPr eaLnBrk="1" hangingPunct="1">
              <a:lnSpc>
                <a:spcPct val="90000"/>
              </a:lnSpc>
              <a:buClrTx/>
            </a:pPr>
            <a:r>
              <a:rPr lang="en-US" sz="2400" smtClean="0"/>
              <a:t>Treat stormwater</a:t>
            </a:r>
          </a:p>
          <a:p>
            <a:pPr eaLnBrk="1" hangingPunct="1">
              <a:lnSpc>
                <a:spcPct val="90000"/>
              </a:lnSpc>
              <a:buClrTx/>
            </a:pPr>
            <a:r>
              <a:rPr lang="en-US" sz="2400" smtClean="0"/>
              <a:t>Restrict high risk activities in sensitive areas</a:t>
            </a:r>
          </a:p>
          <a:p>
            <a:pPr eaLnBrk="1" hangingPunct="1">
              <a:lnSpc>
                <a:spcPct val="90000"/>
              </a:lnSpc>
              <a:buClrTx/>
            </a:pPr>
            <a:r>
              <a:rPr lang="en-US" sz="2400" smtClean="0"/>
              <a:t>Create buffers around streams, wetlands, and shore lands</a:t>
            </a:r>
          </a:p>
          <a:p>
            <a:pPr eaLnBrk="1" hangingPunct="1">
              <a:lnSpc>
                <a:spcPct val="90000"/>
              </a:lnSpc>
              <a:buClrTx/>
            </a:pPr>
            <a:r>
              <a:rPr lang="en-US" sz="2400" smtClean="0"/>
              <a:t>Encourage tree preservation and native vegetation</a:t>
            </a:r>
          </a:p>
          <a:p>
            <a:pPr eaLnBrk="1" hangingPunct="1">
              <a:lnSpc>
                <a:spcPct val="90000"/>
              </a:lnSpc>
              <a:buClrTx/>
            </a:pPr>
            <a:endParaRPr lang="en-US" smtClean="0"/>
          </a:p>
        </p:txBody>
      </p:sp>
      <p:pic>
        <p:nvPicPr>
          <p:cNvPr id="21509" name="Picture 10" descr="impervious"/>
          <p:cNvPicPr>
            <a:picLocks noChangeArrowheads="1"/>
          </p:cNvPicPr>
          <p:nvPr/>
        </p:nvPicPr>
        <p:blipFill>
          <a:blip r:embed="rId3"/>
          <a:srcRect/>
          <a:stretch>
            <a:fillRect/>
          </a:stretch>
        </p:blipFill>
        <p:spPr bwMode="auto">
          <a:xfrm>
            <a:off x="4745038" y="2859088"/>
            <a:ext cx="3892550" cy="2562225"/>
          </a:xfrm>
          <a:prstGeom prst="rect">
            <a:avLst/>
          </a:prstGeom>
          <a:noFill/>
          <a:ln w="9525">
            <a:solidFill>
              <a:schemeClr val="tx1"/>
            </a:solidFill>
            <a:miter lim="800000"/>
            <a:headEnd/>
            <a:tailEnd/>
          </a:ln>
        </p:spPr>
      </p:pic>
      <p:sp>
        <p:nvSpPr>
          <p:cNvPr id="21510" name="Text Box 11"/>
          <p:cNvSpPr txBox="1">
            <a:spLocks noChangeArrowheads="1"/>
          </p:cNvSpPr>
          <p:nvPr/>
        </p:nvSpPr>
        <p:spPr bwMode="auto">
          <a:xfrm>
            <a:off x="4721225" y="5111750"/>
            <a:ext cx="3783013" cy="274638"/>
          </a:xfrm>
          <a:prstGeom prst="rect">
            <a:avLst/>
          </a:prstGeom>
          <a:noFill/>
          <a:ln w="12700" cap="sq">
            <a:noFill/>
            <a:miter lim="800000"/>
            <a:headEnd type="none" w="sm" len="sm"/>
            <a:tailEnd type="none" w="sm" len="sm"/>
          </a:ln>
        </p:spPr>
        <p:txBody>
          <a:bodyPr>
            <a:spAutoFit/>
          </a:bodyPr>
          <a:lstStyle/>
          <a:p>
            <a:pPr eaLnBrk="0" hangingPunct="0"/>
            <a:r>
              <a:rPr lang="en-US" sz="1200" b="1">
                <a:solidFill>
                  <a:schemeClr val="bg1"/>
                </a:solidFill>
              </a:rPr>
              <a:t>University of Connecticut, NEMO</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4195">
                                            <p:txEl>
                                              <p:pRg st="0" end="0"/>
                                            </p:txEl>
                                          </p:spTgt>
                                        </p:tgtEl>
                                        <p:attrNameLst>
                                          <p:attrName>style.visibility</p:attrName>
                                        </p:attrNameLst>
                                      </p:cBhvr>
                                      <p:to>
                                        <p:strVal val="visible"/>
                                      </p:to>
                                    </p:set>
                                    <p:animEffect transition="in" filter="wipe(left)">
                                      <p:cBhvr>
                                        <p:cTn id="7" dur="500"/>
                                        <p:tgtEl>
                                          <p:spTgt spid="264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4195">
                                            <p:txEl>
                                              <p:pRg st="1" end="1"/>
                                            </p:txEl>
                                          </p:spTgt>
                                        </p:tgtEl>
                                        <p:attrNameLst>
                                          <p:attrName>style.visibility</p:attrName>
                                        </p:attrNameLst>
                                      </p:cBhvr>
                                      <p:to>
                                        <p:strVal val="visible"/>
                                      </p:to>
                                    </p:set>
                                    <p:animEffect transition="in" filter="wipe(left)">
                                      <p:cBhvr>
                                        <p:cTn id="12" dur="500"/>
                                        <p:tgtEl>
                                          <p:spTgt spid="264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4195">
                                            <p:txEl>
                                              <p:pRg st="2" end="2"/>
                                            </p:txEl>
                                          </p:spTgt>
                                        </p:tgtEl>
                                        <p:attrNameLst>
                                          <p:attrName>style.visibility</p:attrName>
                                        </p:attrNameLst>
                                      </p:cBhvr>
                                      <p:to>
                                        <p:strVal val="visible"/>
                                      </p:to>
                                    </p:set>
                                    <p:animEffect transition="in" filter="wipe(left)">
                                      <p:cBhvr>
                                        <p:cTn id="17" dur="500"/>
                                        <p:tgtEl>
                                          <p:spTgt spid="2641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4195">
                                            <p:txEl>
                                              <p:pRg st="3" end="3"/>
                                            </p:txEl>
                                          </p:spTgt>
                                        </p:tgtEl>
                                        <p:attrNameLst>
                                          <p:attrName>style.visibility</p:attrName>
                                        </p:attrNameLst>
                                      </p:cBhvr>
                                      <p:to>
                                        <p:strVal val="visible"/>
                                      </p:to>
                                    </p:set>
                                    <p:animEffect transition="in" filter="wipe(left)">
                                      <p:cBhvr>
                                        <p:cTn id="22" dur="500"/>
                                        <p:tgtEl>
                                          <p:spTgt spid="2641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64195">
                                            <p:txEl>
                                              <p:pRg st="4" end="4"/>
                                            </p:txEl>
                                          </p:spTgt>
                                        </p:tgtEl>
                                        <p:attrNameLst>
                                          <p:attrName>style.visibility</p:attrName>
                                        </p:attrNameLst>
                                      </p:cBhvr>
                                      <p:to>
                                        <p:strVal val="visible"/>
                                      </p:to>
                                    </p:set>
                                    <p:animEffect transition="in" filter="wipe(left)">
                                      <p:cBhvr>
                                        <p:cTn id="27" dur="500"/>
                                        <p:tgtEl>
                                          <p:spTgt spid="264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5" grpId="0"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10"/>
          </p:nvPr>
        </p:nvSpPr>
        <p:spPr/>
        <p:txBody>
          <a:bodyPr/>
          <a:lstStyle/>
          <a:p>
            <a:pPr>
              <a:defRPr/>
            </a:pPr>
            <a:r>
              <a:rPr lang="en-US"/>
              <a:t>Impacts</a:t>
            </a:r>
          </a:p>
        </p:txBody>
      </p:sp>
      <p:sp>
        <p:nvSpPr>
          <p:cNvPr id="5123" name="Rectangle 4"/>
          <p:cNvSpPr>
            <a:spLocks noGrp="1" noChangeArrowheads="1"/>
          </p:cNvSpPr>
          <p:nvPr>
            <p:ph type="title"/>
          </p:nvPr>
        </p:nvSpPr>
        <p:spPr>
          <a:xfrm>
            <a:off x="920750" y="1116013"/>
            <a:ext cx="6743700" cy="582612"/>
          </a:xfrm>
        </p:spPr>
        <p:txBody>
          <a:bodyPr/>
          <a:lstStyle/>
          <a:p>
            <a:pPr eaLnBrk="1" hangingPunct="1"/>
            <a:r>
              <a:rPr lang="en-US" smtClean="0"/>
              <a:t>Understanding the problem</a:t>
            </a:r>
          </a:p>
        </p:txBody>
      </p:sp>
      <p:sp>
        <p:nvSpPr>
          <p:cNvPr id="5124" name="Rectangle 3"/>
          <p:cNvSpPr>
            <a:spLocks noGrp="1" noChangeArrowheads="1"/>
          </p:cNvSpPr>
          <p:nvPr>
            <p:ph type="body" idx="1"/>
          </p:nvPr>
        </p:nvSpPr>
        <p:spPr/>
        <p:txBody>
          <a:bodyPr/>
          <a:lstStyle/>
          <a:p>
            <a:pPr eaLnBrk="1" hangingPunct="1">
              <a:buClrTx/>
              <a:buFont typeface="Wingdings" pitchFamily="2" charset="2"/>
              <a:buNone/>
            </a:pPr>
            <a:r>
              <a:rPr lang="en-US" smtClean="0"/>
              <a:t>Impacts of Land Development on Water Quality</a:t>
            </a:r>
          </a:p>
        </p:txBody>
      </p:sp>
      <p:sp>
        <p:nvSpPr>
          <p:cNvPr id="5125" name="Rectangle 2"/>
          <p:cNvSpPr>
            <a:spLocks noChangeArrowheads="1"/>
          </p:cNvSpPr>
          <p:nvPr/>
        </p:nvSpPr>
        <p:spPr bwMode="auto">
          <a:xfrm>
            <a:off x="762000" y="5257800"/>
            <a:ext cx="7164388" cy="762000"/>
          </a:xfrm>
          <a:prstGeom prst="rect">
            <a:avLst/>
          </a:prstGeom>
          <a:noFill/>
          <a:ln w="9525">
            <a:noFill/>
            <a:miter lim="800000"/>
            <a:headEnd/>
            <a:tailEnd/>
          </a:ln>
        </p:spPr>
        <p:txBody>
          <a:bodyPr/>
          <a:lstStyle/>
          <a:p>
            <a:endParaRPr lang="en-US"/>
          </a:p>
        </p:txBody>
      </p:sp>
      <p:pic>
        <p:nvPicPr>
          <p:cNvPr id="5126" name="Picture 1" descr="sediment stream"/>
          <p:cNvPicPr>
            <a:picLocks noChangeArrowheads="1"/>
          </p:cNvPicPr>
          <p:nvPr/>
        </p:nvPicPr>
        <p:blipFill>
          <a:blip r:embed="rId3"/>
          <a:srcRect t="11115"/>
          <a:stretch>
            <a:fillRect/>
          </a:stretch>
        </p:blipFill>
        <p:spPr bwMode="auto">
          <a:xfrm>
            <a:off x="1123950" y="3071813"/>
            <a:ext cx="2932113" cy="3462337"/>
          </a:xfrm>
          <a:prstGeom prst="rect">
            <a:avLst/>
          </a:prstGeom>
          <a:noFill/>
          <a:ln w="9525">
            <a:solidFill>
              <a:schemeClr val="tx1"/>
            </a:solidFill>
            <a:miter lim="800000"/>
            <a:headEnd/>
            <a:tailEnd/>
          </a:ln>
        </p:spPr>
      </p:pic>
      <p:pic>
        <p:nvPicPr>
          <p:cNvPr id="5127" name="Picture 0" descr="development6a"/>
          <p:cNvPicPr>
            <a:picLocks noChangeAspect="1" noChangeArrowheads="1"/>
          </p:cNvPicPr>
          <p:nvPr/>
        </p:nvPicPr>
        <p:blipFill>
          <a:blip r:embed="rId4"/>
          <a:srcRect t="30244" r="5162"/>
          <a:stretch>
            <a:fillRect/>
          </a:stretch>
        </p:blipFill>
        <p:spPr bwMode="auto">
          <a:xfrm>
            <a:off x="4367213" y="3768725"/>
            <a:ext cx="3987800" cy="1938338"/>
          </a:xfrm>
          <a:prstGeom prst="rect">
            <a:avLst/>
          </a:prstGeom>
          <a:noFill/>
          <a:ln w="9525">
            <a:solidFill>
              <a:schemeClr val="tx1"/>
            </a:solidFill>
            <a:miter lim="800000"/>
            <a:headEnd/>
            <a:tailEnd/>
          </a:ln>
        </p:spPr>
      </p:pic>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4" name="Footer Placeholder 3"/>
          <p:cNvSpPr>
            <a:spLocks noGrp="1"/>
          </p:cNvSpPr>
          <p:nvPr>
            <p:ph type="ftr" sz="quarter" idx="10"/>
          </p:nvPr>
        </p:nvSpPr>
        <p:spPr/>
        <p:txBody>
          <a:bodyPr/>
          <a:lstStyle/>
          <a:p>
            <a:pPr>
              <a:defRPr/>
            </a:pPr>
            <a:r>
              <a:rPr lang="en-US" smtClean="0"/>
              <a:t>Impacts</a:t>
            </a:r>
            <a:endParaRPr lang="en-US"/>
          </a:p>
        </p:txBody>
      </p:sp>
      <p:pic>
        <p:nvPicPr>
          <p:cNvPr id="5" name="Content Placeholder 4" descr="http://www.umich.edu/~gs265/society/pollution_report.gif"/>
          <p:cNvPicPr>
            <a:picLocks noGrp="1" noChangeAspect="1" noChangeArrowheads="1"/>
          </p:cNvPicPr>
          <p:nvPr>
            <p:ph idx="1"/>
          </p:nvPr>
        </p:nvPicPr>
        <p:blipFill>
          <a:blip r:embed="rId2"/>
          <a:srcRect/>
          <a:stretch>
            <a:fillRect/>
          </a:stretch>
        </p:blipFill>
        <p:spPr bwMode="auto">
          <a:xfrm>
            <a:off x="1318741" y="0"/>
            <a:ext cx="6796559" cy="6870839"/>
          </a:xfrm>
          <a:prstGeom prst="rect">
            <a:avLst/>
          </a:prstGeom>
          <a:noFill/>
        </p:spPr>
      </p:pic>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pPr>
              <a:defRPr/>
            </a:pPr>
            <a:r>
              <a:rPr lang="en-US"/>
              <a:t>Impacts</a:t>
            </a:r>
          </a:p>
        </p:txBody>
      </p:sp>
      <p:sp>
        <p:nvSpPr>
          <p:cNvPr id="6147" name="Rectangle 2"/>
          <p:cNvSpPr>
            <a:spLocks noGrp="1" noChangeArrowheads="1"/>
          </p:cNvSpPr>
          <p:nvPr>
            <p:ph type="title"/>
          </p:nvPr>
        </p:nvSpPr>
        <p:spPr>
          <a:xfrm>
            <a:off x="949325" y="955675"/>
            <a:ext cx="5454650" cy="949325"/>
          </a:xfrm>
        </p:spPr>
        <p:txBody>
          <a:bodyPr/>
          <a:lstStyle/>
          <a:p>
            <a:pPr eaLnBrk="1" hangingPunct="1"/>
            <a:r>
              <a:rPr lang="en-US" sz="4000" smtClean="0"/>
              <a:t>Evidence of</a:t>
            </a:r>
            <a:r>
              <a:rPr lang="en-US" smtClean="0"/>
              <a:t> </a:t>
            </a:r>
            <a:r>
              <a:rPr lang="en-US" sz="4000" smtClean="0"/>
              <a:t>damage</a:t>
            </a:r>
          </a:p>
        </p:txBody>
      </p:sp>
      <p:pic>
        <p:nvPicPr>
          <p:cNvPr id="6148" name="Picture 7" descr="303dmap1990"/>
          <p:cNvPicPr>
            <a:picLocks noChangeArrowheads="1"/>
          </p:cNvPicPr>
          <p:nvPr/>
        </p:nvPicPr>
        <p:blipFill>
          <a:blip r:embed="rId3"/>
          <a:srcRect/>
          <a:stretch>
            <a:fillRect/>
          </a:stretch>
        </p:blipFill>
        <p:spPr bwMode="auto">
          <a:xfrm>
            <a:off x="1239838" y="2405063"/>
            <a:ext cx="5856287" cy="4202112"/>
          </a:xfrm>
          <a:prstGeom prst="rect">
            <a:avLst/>
          </a:prstGeom>
          <a:noFill/>
          <a:ln w="9525">
            <a:solidFill>
              <a:schemeClr val="tx1"/>
            </a:solidFill>
            <a:miter lim="800000"/>
            <a:headEnd/>
            <a:tailEnd/>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9" name="Footer Placeholder 3"/>
          <p:cNvSpPr>
            <a:spLocks noGrp="1"/>
          </p:cNvSpPr>
          <p:nvPr>
            <p:ph type="ftr" sz="quarter" idx="10"/>
          </p:nvPr>
        </p:nvSpPr>
        <p:spPr/>
        <p:txBody>
          <a:bodyPr/>
          <a:lstStyle/>
          <a:p>
            <a:pPr>
              <a:defRPr/>
            </a:pPr>
            <a:r>
              <a:rPr lang="en-US"/>
              <a:t>Impacts</a:t>
            </a:r>
          </a:p>
        </p:txBody>
      </p:sp>
      <p:sp>
        <p:nvSpPr>
          <p:cNvPr id="7171" name="Rectangle 6"/>
          <p:cNvSpPr>
            <a:spLocks noGrp="1" noChangeArrowheads="1"/>
          </p:cNvSpPr>
          <p:nvPr>
            <p:ph type="title"/>
          </p:nvPr>
        </p:nvSpPr>
        <p:spPr>
          <a:xfrm>
            <a:off x="839788" y="1019175"/>
            <a:ext cx="8102600" cy="706438"/>
          </a:xfrm>
        </p:spPr>
        <p:txBody>
          <a:bodyPr/>
          <a:lstStyle/>
          <a:p>
            <a:pPr marL="685800" indent="-685800" eaLnBrk="1" hangingPunct="1"/>
            <a:r>
              <a:rPr lang="en-US" smtClean="0"/>
              <a:t>Loss of opportunities</a:t>
            </a:r>
            <a:endParaRPr lang="en-US" sz="4400" smtClean="0"/>
          </a:p>
        </p:txBody>
      </p:sp>
      <p:sp>
        <p:nvSpPr>
          <p:cNvPr id="285701" name="Rectangle 5"/>
          <p:cNvSpPr>
            <a:spLocks noGrp="1" noChangeArrowheads="1"/>
          </p:cNvSpPr>
          <p:nvPr>
            <p:ph type="body" idx="1"/>
          </p:nvPr>
        </p:nvSpPr>
        <p:spPr>
          <a:xfrm>
            <a:off x="703263" y="2378075"/>
            <a:ext cx="7772400" cy="2112963"/>
          </a:xfrm>
        </p:spPr>
        <p:txBody>
          <a:bodyPr/>
          <a:lstStyle/>
          <a:p>
            <a:pPr eaLnBrk="1" hangingPunct="1">
              <a:buClrTx/>
            </a:pPr>
            <a:r>
              <a:rPr lang="en-US" smtClean="0"/>
              <a:t>Declining fish populations</a:t>
            </a:r>
          </a:p>
          <a:p>
            <a:pPr eaLnBrk="1" hangingPunct="1">
              <a:buClrTx/>
            </a:pPr>
            <a:r>
              <a:rPr lang="en-US" smtClean="0"/>
              <a:t>Closed shellfish beds</a:t>
            </a:r>
          </a:p>
          <a:p>
            <a:pPr eaLnBrk="1" hangingPunct="1">
              <a:buClrTx/>
            </a:pPr>
            <a:r>
              <a:rPr lang="en-US" smtClean="0"/>
              <a:t>Limits to recreation</a:t>
            </a:r>
          </a:p>
          <a:p>
            <a:pPr eaLnBrk="1" hangingPunct="1">
              <a:buClrTx/>
            </a:pPr>
            <a:r>
              <a:rPr lang="en-US" smtClean="0"/>
              <a:t>Harder to maintain channels</a:t>
            </a:r>
          </a:p>
        </p:txBody>
      </p:sp>
      <p:pic>
        <p:nvPicPr>
          <p:cNvPr id="7173" name="Picture 4" descr="invertebrates11"/>
          <p:cNvPicPr>
            <a:picLocks noChangeAspect="1" noChangeArrowheads="1"/>
          </p:cNvPicPr>
          <p:nvPr/>
        </p:nvPicPr>
        <p:blipFill>
          <a:blip r:embed="rId3"/>
          <a:srcRect b="4922"/>
          <a:stretch>
            <a:fillRect/>
          </a:stretch>
        </p:blipFill>
        <p:spPr bwMode="auto">
          <a:xfrm>
            <a:off x="6229350" y="2422525"/>
            <a:ext cx="1354138" cy="1230313"/>
          </a:xfrm>
          <a:prstGeom prst="rect">
            <a:avLst/>
          </a:prstGeom>
          <a:noFill/>
          <a:ln w="9525">
            <a:solidFill>
              <a:schemeClr val="tx1"/>
            </a:solidFill>
            <a:miter lim="800000"/>
            <a:headEnd/>
            <a:tailEnd/>
          </a:ln>
        </p:spPr>
      </p:pic>
      <p:pic>
        <p:nvPicPr>
          <p:cNvPr id="7174" name="Picture 3" descr="closedtoclamming"/>
          <p:cNvPicPr>
            <a:picLocks noChangeAspect="1" noChangeArrowheads="1"/>
          </p:cNvPicPr>
          <p:nvPr/>
        </p:nvPicPr>
        <p:blipFill>
          <a:blip r:embed="rId4"/>
          <a:srcRect/>
          <a:stretch>
            <a:fillRect/>
          </a:stretch>
        </p:blipFill>
        <p:spPr bwMode="auto">
          <a:xfrm>
            <a:off x="6619875" y="161925"/>
            <a:ext cx="1792288" cy="1484313"/>
          </a:xfrm>
          <a:prstGeom prst="rect">
            <a:avLst/>
          </a:prstGeom>
          <a:noFill/>
          <a:ln w="9525">
            <a:solidFill>
              <a:schemeClr val="tx1"/>
            </a:solidFill>
            <a:miter lim="800000"/>
            <a:headEnd/>
            <a:tailEnd/>
          </a:ln>
        </p:spPr>
      </p:pic>
      <p:pic>
        <p:nvPicPr>
          <p:cNvPr id="7175" name="Picture 2" descr="mountainstream"/>
          <p:cNvPicPr>
            <a:picLocks noChangeAspect="1" noChangeArrowheads="1"/>
          </p:cNvPicPr>
          <p:nvPr/>
        </p:nvPicPr>
        <p:blipFill>
          <a:blip r:embed="rId5"/>
          <a:srcRect l="10001" t="20000" r="48572" b="20000"/>
          <a:stretch>
            <a:fillRect/>
          </a:stretch>
        </p:blipFill>
        <p:spPr bwMode="auto">
          <a:xfrm>
            <a:off x="977900" y="4500563"/>
            <a:ext cx="2022475" cy="2090737"/>
          </a:xfrm>
          <a:prstGeom prst="rect">
            <a:avLst/>
          </a:prstGeom>
          <a:noFill/>
          <a:ln w="9525">
            <a:solidFill>
              <a:schemeClr val="tx1"/>
            </a:solidFill>
            <a:miter lim="800000"/>
            <a:headEnd/>
            <a:tailEnd/>
          </a:ln>
        </p:spPr>
      </p:pic>
      <p:pic>
        <p:nvPicPr>
          <p:cNvPr id="7176" name="Picture 1" descr="Windsurfer"/>
          <p:cNvPicPr>
            <a:picLocks noChangeAspect="1" noChangeArrowheads="1"/>
          </p:cNvPicPr>
          <p:nvPr/>
        </p:nvPicPr>
        <p:blipFill>
          <a:blip r:embed="rId6"/>
          <a:srcRect l="7272"/>
          <a:stretch>
            <a:fillRect/>
          </a:stretch>
        </p:blipFill>
        <p:spPr bwMode="auto">
          <a:xfrm>
            <a:off x="6284913" y="4083050"/>
            <a:ext cx="1828800" cy="2228850"/>
          </a:xfrm>
          <a:prstGeom prst="rect">
            <a:avLst/>
          </a:prstGeom>
          <a:noFill/>
          <a:ln w="9525">
            <a:solidFill>
              <a:schemeClr val="tx1"/>
            </a:solidFill>
            <a:miter lim="800000"/>
            <a:headEnd/>
            <a:tailEnd/>
          </a:ln>
        </p:spPr>
      </p:pic>
      <p:pic>
        <p:nvPicPr>
          <p:cNvPr id="7177" name="Picture 0" descr="bandon2"/>
          <p:cNvPicPr>
            <a:picLocks noChangeAspect="1" noChangeArrowheads="1"/>
          </p:cNvPicPr>
          <p:nvPr/>
        </p:nvPicPr>
        <p:blipFill>
          <a:blip r:embed="rId7"/>
          <a:srcRect b="19501"/>
          <a:stretch>
            <a:fillRect/>
          </a:stretch>
        </p:blipFill>
        <p:spPr bwMode="auto">
          <a:xfrm>
            <a:off x="3484563" y="4668838"/>
            <a:ext cx="2398712" cy="1447800"/>
          </a:xfrm>
          <a:prstGeom prst="rect">
            <a:avLst/>
          </a:prstGeom>
          <a:noFill/>
          <a:ln w="9525">
            <a:solidFill>
              <a:schemeClr val="tx1"/>
            </a:solid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5701">
                                            <p:txEl>
                                              <p:pRg st="0" end="0"/>
                                            </p:txEl>
                                          </p:spTgt>
                                        </p:tgtEl>
                                        <p:attrNameLst>
                                          <p:attrName>style.visibility</p:attrName>
                                        </p:attrNameLst>
                                      </p:cBhvr>
                                      <p:to>
                                        <p:strVal val="visible"/>
                                      </p:to>
                                    </p:set>
                                    <p:anim calcmode="lin" valueType="num">
                                      <p:cBhvr additive="base">
                                        <p:cTn id="7" dur="500" fill="hold"/>
                                        <p:tgtEl>
                                          <p:spTgt spid="28570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570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5701">
                                            <p:txEl>
                                              <p:pRg st="1" end="1"/>
                                            </p:txEl>
                                          </p:spTgt>
                                        </p:tgtEl>
                                        <p:attrNameLst>
                                          <p:attrName>style.visibility</p:attrName>
                                        </p:attrNameLst>
                                      </p:cBhvr>
                                      <p:to>
                                        <p:strVal val="visible"/>
                                      </p:to>
                                    </p:set>
                                    <p:anim calcmode="lin" valueType="num">
                                      <p:cBhvr additive="base">
                                        <p:cTn id="13" dur="500" fill="hold"/>
                                        <p:tgtEl>
                                          <p:spTgt spid="28570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8570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5701">
                                            <p:txEl>
                                              <p:pRg st="2" end="2"/>
                                            </p:txEl>
                                          </p:spTgt>
                                        </p:tgtEl>
                                        <p:attrNameLst>
                                          <p:attrName>style.visibility</p:attrName>
                                        </p:attrNameLst>
                                      </p:cBhvr>
                                      <p:to>
                                        <p:strVal val="visible"/>
                                      </p:to>
                                    </p:set>
                                    <p:anim calcmode="lin" valueType="num">
                                      <p:cBhvr additive="base">
                                        <p:cTn id="19" dur="500" fill="hold"/>
                                        <p:tgtEl>
                                          <p:spTgt spid="28570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8570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85701">
                                            <p:txEl>
                                              <p:pRg st="3" end="3"/>
                                            </p:txEl>
                                          </p:spTgt>
                                        </p:tgtEl>
                                        <p:attrNameLst>
                                          <p:attrName>style.visibility</p:attrName>
                                        </p:attrNameLst>
                                      </p:cBhvr>
                                      <p:to>
                                        <p:strVal val="visible"/>
                                      </p:to>
                                    </p:set>
                                    <p:anim calcmode="lin" valueType="num">
                                      <p:cBhvr additive="base">
                                        <p:cTn id="25" dur="500" fill="hold"/>
                                        <p:tgtEl>
                                          <p:spTgt spid="28570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85701">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01" grpId="0" build="p" autoUpdateAnimBg="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18" descr="tillamookwshed2"/>
          <p:cNvPicPr>
            <a:picLocks noChangeAspect="1" noChangeArrowheads="1"/>
          </p:cNvPicPr>
          <p:nvPr/>
        </p:nvPicPr>
        <p:blipFill>
          <a:blip r:embed="rId3"/>
          <a:srcRect t="22858" b="11429"/>
          <a:stretch>
            <a:fillRect/>
          </a:stretch>
        </p:blipFill>
        <p:spPr bwMode="auto">
          <a:xfrm>
            <a:off x="1522413" y="958850"/>
            <a:ext cx="5954712" cy="5476875"/>
          </a:xfrm>
          <a:prstGeom prst="rect">
            <a:avLst/>
          </a:prstGeom>
          <a:noFill/>
          <a:ln w="9525">
            <a:solidFill>
              <a:schemeClr val="tx1"/>
            </a:solidFill>
            <a:miter lim="800000"/>
            <a:headEnd/>
            <a:tailEnd/>
          </a:ln>
        </p:spPr>
      </p:pic>
      <p:sp>
        <p:nvSpPr>
          <p:cNvPr id="8195" name="Rectangle 21"/>
          <p:cNvSpPr>
            <a:spLocks noGrp="1" noChangeArrowheads="1"/>
          </p:cNvSpPr>
          <p:nvPr>
            <p:ph type="title"/>
          </p:nvPr>
        </p:nvSpPr>
        <p:spPr>
          <a:xfrm>
            <a:off x="752475" y="254000"/>
            <a:ext cx="7615238" cy="604838"/>
          </a:xfrm>
        </p:spPr>
        <p:txBody>
          <a:bodyPr/>
          <a:lstStyle/>
          <a:p>
            <a:pPr algn="ctr" eaLnBrk="1" hangingPunct="1"/>
            <a:r>
              <a:rPr lang="en-US" smtClean="0"/>
              <a:t>Looking at the whole watershed</a:t>
            </a:r>
          </a:p>
        </p:txBody>
      </p:sp>
      <p:pic>
        <p:nvPicPr>
          <p:cNvPr id="282631" name="Picture 7" descr="cowfarm"/>
          <p:cNvPicPr>
            <a:picLocks noChangeAspect="1" noChangeArrowheads="1"/>
          </p:cNvPicPr>
          <p:nvPr/>
        </p:nvPicPr>
        <p:blipFill>
          <a:blip r:embed="rId4"/>
          <a:srcRect/>
          <a:stretch>
            <a:fillRect/>
          </a:stretch>
        </p:blipFill>
        <p:spPr bwMode="auto">
          <a:xfrm>
            <a:off x="2336800" y="4379913"/>
            <a:ext cx="2073275" cy="1555750"/>
          </a:xfrm>
          <a:prstGeom prst="rect">
            <a:avLst/>
          </a:prstGeom>
          <a:noFill/>
          <a:ln w="9525">
            <a:solidFill>
              <a:schemeClr val="tx1"/>
            </a:solidFill>
            <a:miter lim="800000"/>
            <a:headEnd/>
            <a:tailEnd/>
          </a:ln>
        </p:spPr>
      </p:pic>
      <p:pic>
        <p:nvPicPr>
          <p:cNvPr id="282635" name="Picture 11" descr="ponyvillage1"/>
          <p:cNvPicPr>
            <a:picLocks noChangeAspect="1" noChangeArrowheads="1"/>
          </p:cNvPicPr>
          <p:nvPr/>
        </p:nvPicPr>
        <p:blipFill>
          <a:blip r:embed="rId5" cstate="print"/>
          <a:srcRect/>
          <a:stretch>
            <a:fillRect/>
          </a:stretch>
        </p:blipFill>
        <p:spPr bwMode="auto">
          <a:xfrm>
            <a:off x="6223000" y="1376363"/>
            <a:ext cx="1781175" cy="1336675"/>
          </a:xfrm>
          <a:prstGeom prst="rect">
            <a:avLst/>
          </a:prstGeom>
          <a:noFill/>
          <a:ln w="9525">
            <a:solidFill>
              <a:schemeClr val="tx1"/>
            </a:solidFill>
            <a:miter lim="800000"/>
            <a:headEnd/>
            <a:tailEnd/>
          </a:ln>
        </p:spPr>
      </p:pic>
      <p:pic>
        <p:nvPicPr>
          <p:cNvPr id="282636" name="Picture 12" descr="SEPTICtank2"/>
          <p:cNvPicPr>
            <a:picLocks noChangeAspect="1" noChangeArrowheads="1"/>
          </p:cNvPicPr>
          <p:nvPr/>
        </p:nvPicPr>
        <p:blipFill>
          <a:blip r:embed="rId6"/>
          <a:srcRect l="6400" t="4816" r="6400" b="7224"/>
          <a:stretch>
            <a:fillRect/>
          </a:stretch>
        </p:blipFill>
        <p:spPr bwMode="auto">
          <a:xfrm>
            <a:off x="914400" y="2438400"/>
            <a:ext cx="2073275" cy="1389063"/>
          </a:xfrm>
          <a:prstGeom prst="rect">
            <a:avLst/>
          </a:prstGeom>
          <a:noFill/>
          <a:ln w="9525">
            <a:solidFill>
              <a:schemeClr val="tx1"/>
            </a:solidFill>
            <a:miter lim="800000"/>
            <a:headEnd/>
            <a:tailEnd/>
          </a:ln>
        </p:spPr>
      </p:pic>
      <p:pic>
        <p:nvPicPr>
          <p:cNvPr id="282637" name="Picture 13" descr="forestry"/>
          <p:cNvPicPr>
            <a:picLocks noChangeAspect="1" noChangeArrowheads="1"/>
          </p:cNvPicPr>
          <p:nvPr/>
        </p:nvPicPr>
        <p:blipFill>
          <a:blip r:embed="rId7"/>
          <a:srcRect l="26917" r="10767"/>
          <a:stretch>
            <a:fillRect/>
          </a:stretch>
        </p:blipFill>
        <p:spPr bwMode="auto">
          <a:xfrm>
            <a:off x="5813425" y="4675188"/>
            <a:ext cx="2166938" cy="1287462"/>
          </a:xfrm>
          <a:prstGeom prst="rect">
            <a:avLst/>
          </a:prstGeom>
          <a:noFill/>
          <a:ln w="9525">
            <a:solidFill>
              <a:schemeClr val="tx1"/>
            </a:solidFill>
            <a:miter lim="800000"/>
            <a:headEnd/>
            <a:tailEnd/>
          </a:ln>
        </p:spPr>
      </p:pic>
      <p:sp>
        <p:nvSpPr>
          <p:cNvPr id="8200" name="Text Box 14"/>
          <p:cNvSpPr txBox="1">
            <a:spLocks noChangeArrowheads="1"/>
          </p:cNvSpPr>
          <p:nvPr/>
        </p:nvSpPr>
        <p:spPr bwMode="auto">
          <a:xfrm>
            <a:off x="6197600" y="4306888"/>
            <a:ext cx="1331913" cy="457200"/>
          </a:xfrm>
          <a:prstGeom prst="rect">
            <a:avLst/>
          </a:prstGeom>
          <a:solidFill>
            <a:schemeClr val="accent1"/>
          </a:solidFill>
          <a:ln w="9525">
            <a:noFill/>
            <a:miter lim="800000"/>
            <a:headEnd/>
            <a:tailEnd/>
          </a:ln>
        </p:spPr>
        <p:txBody>
          <a:bodyPr>
            <a:spAutoFit/>
          </a:bodyPr>
          <a:lstStyle/>
          <a:p>
            <a:pPr algn="ctr">
              <a:spcBef>
                <a:spcPct val="50000"/>
              </a:spcBef>
            </a:pPr>
            <a:r>
              <a:rPr lang="en-US"/>
              <a:t>Forestry</a:t>
            </a:r>
          </a:p>
        </p:txBody>
      </p:sp>
      <p:sp>
        <p:nvSpPr>
          <p:cNvPr id="8201" name="Text Box 15"/>
          <p:cNvSpPr txBox="1">
            <a:spLocks noChangeArrowheads="1"/>
          </p:cNvSpPr>
          <p:nvPr/>
        </p:nvSpPr>
        <p:spPr bwMode="auto">
          <a:xfrm>
            <a:off x="6230938" y="2543175"/>
            <a:ext cx="1858962" cy="822325"/>
          </a:xfrm>
          <a:prstGeom prst="rect">
            <a:avLst/>
          </a:prstGeom>
          <a:solidFill>
            <a:schemeClr val="accent1"/>
          </a:solidFill>
          <a:ln w="9525">
            <a:noFill/>
            <a:miter lim="800000"/>
            <a:headEnd/>
            <a:tailEnd/>
          </a:ln>
        </p:spPr>
        <p:txBody>
          <a:bodyPr>
            <a:spAutoFit/>
          </a:bodyPr>
          <a:lstStyle/>
          <a:p>
            <a:pPr algn="ctr">
              <a:spcBef>
                <a:spcPct val="50000"/>
              </a:spcBef>
            </a:pPr>
            <a:r>
              <a:rPr lang="en-US"/>
              <a:t>Urban development</a:t>
            </a:r>
          </a:p>
        </p:txBody>
      </p:sp>
      <p:sp>
        <p:nvSpPr>
          <p:cNvPr id="8202" name="Text Box 16"/>
          <p:cNvSpPr txBox="1">
            <a:spLocks noChangeArrowheads="1"/>
          </p:cNvSpPr>
          <p:nvPr/>
        </p:nvSpPr>
        <p:spPr bwMode="auto">
          <a:xfrm>
            <a:off x="2487613" y="5822950"/>
            <a:ext cx="1628775" cy="457200"/>
          </a:xfrm>
          <a:prstGeom prst="rect">
            <a:avLst/>
          </a:prstGeom>
          <a:solidFill>
            <a:schemeClr val="accent1"/>
          </a:solidFill>
          <a:ln w="9525">
            <a:noFill/>
            <a:miter lim="800000"/>
            <a:headEnd/>
            <a:tailEnd/>
          </a:ln>
        </p:spPr>
        <p:txBody>
          <a:bodyPr>
            <a:spAutoFit/>
          </a:bodyPr>
          <a:lstStyle/>
          <a:p>
            <a:pPr algn="ctr">
              <a:spcBef>
                <a:spcPct val="50000"/>
              </a:spcBef>
            </a:pPr>
            <a:r>
              <a:rPr lang="en-US"/>
              <a:t>Agriculture</a:t>
            </a:r>
          </a:p>
        </p:txBody>
      </p:sp>
      <p:sp>
        <p:nvSpPr>
          <p:cNvPr id="8203" name="Text Box 17"/>
          <p:cNvSpPr txBox="1">
            <a:spLocks noChangeArrowheads="1"/>
          </p:cNvSpPr>
          <p:nvPr/>
        </p:nvSpPr>
        <p:spPr bwMode="auto">
          <a:xfrm>
            <a:off x="1157288" y="2122488"/>
            <a:ext cx="2136775" cy="457200"/>
          </a:xfrm>
          <a:prstGeom prst="rect">
            <a:avLst/>
          </a:prstGeom>
          <a:solidFill>
            <a:schemeClr val="accent1"/>
          </a:solidFill>
          <a:ln w="9525">
            <a:noFill/>
            <a:miter lim="800000"/>
            <a:headEnd/>
            <a:tailEnd/>
          </a:ln>
        </p:spPr>
        <p:txBody>
          <a:bodyPr>
            <a:spAutoFit/>
          </a:bodyPr>
          <a:lstStyle/>
          <a:p>
            <a:pPr algn="ctr">
              <a:spcBef>
                <a:spcPct val="50000"/>
              </a:spcBef>
            </a:pPr>
            <a:r>
              <a:rPr lang="en-US"/>
              <a:t>Septic systems</a:t>
            </a:r>
          </a:p>
        </p:txBody>
      </p:sp>
      <p:sp>
        <p:nvSpPr>
          <p:cNvPr id="8204" name="Rectangle 19"/>
          <p:cNvSpPr>
            <a:spLocks noChangeArrowheads="1"/>
          </p:cNvSpPr>
          <p:nvPr/>
        </p:nvSpPr>
        <p:spPr bwMode="auto">
          <a:xfrm>
            <a:off x="8382000" y="0"/>
            <a:ext cx="762000" cy="6858000"/>
          </a:xfrm>
          <a:prstGeom prst="rect">
            <a:avLst/>
          </a:prstGeom>
          <a:solidFill>
            <a:schemeClr val="accent1"/>
          </a:solidFill>
          <a:ln w="9525">
            <a:noFill/>
            <a:miter lim="800000"/>
            <a:headEnd/>
            <a:tailEnd/>
          </a:ln>
        </p:spPr>
        <p:txBody>
          <a:bodyPr wrap="none" anchor="ctr"/>
          <a:lstStyle/>
          <a:p>
            <a:endParaRPr lang="en-US"/>
          </a:p>
        </p:txBody>
      </p:sp>
      <p:sp>
        <p:nvSpPr>
          <p:cNvPr id="8205" name="Rectangle 20"/>
          <p:cNvSpPr>
            <a:spLocks noChangeArrowheads="1"/>
          </p:cNvSpPr>
          <p:nvPr/>
        </p:nvSpPr>
        <p:spPr bwMode="auto">
          <a:xfrm>
            <a:off x="0" y="0"/>
            <a:ext cx="762000" cy="6858000"/>
          </a:xfrm>
          <a:prstGeom prst="rect">
            <a:avLst/>
          </a:prstGeom>
          <a:solidFill>
            <a:schemeClr val="accent1"/>
          </a:solidFill>
          <a:ln w="9525">
            <a:noFill/>
            <a:miter lim="800000"/>
            <a:headEnd/>
            <a:tailEnd/>
          </a:ln>
        </p:spPr>
        <p:txBody>
          <a:bodyPr wrap="none" anchor="ctr"/>
          <a:lstStyle/>
          <a:p>
            <a:endParaRPr 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2631"/>
                                        </p:tgtEl>
                                        <p:attrNameLst>
                                          <p:attrName>style.visibility</p:attrName>
                                        </p:attrNameLst>
                                      </p:cBhvr>
                                      <p:to>
                                        <p:strVal val="visible"/>
                                      </p:to>
                                    </p:set>
                                    <p:animEffect transition="in" filter="wipe(left)">
                                      <p:cBhvr>
                                        <p:cTn id="7" dur="500"/>
                                        <p:tgtEl>
                                          <p:spTgt spid="2826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2637"/>
                                        </p:tgtEl>
                                        <p:attrNameLst>
                                          <p:attrName>style.visibility</p:attrName>
                                        </p:attrNameLst>
                                      </p:cBhvr>
                                      <p:to>
                                        <p:strVal val="visible"/>
                                      </p:to>
                                    </p:set>
                                    <p:animEffect transition="in" filter="wipe(left)">
                                      <p:cBhvr>
                                        <p:cTn id="12" dur="500"/>
                                        <p:tgtEl>
                                          <p:spTgt spid="2826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2636"/>
                                        </p:tgtEl>
                                        <p:attrNameLst>
                                          <p:attrName>style.visibility</p:attrName>
                                        </p:attrNameLst>
                                      </p:cBhvr>
                                      <p:to>
                                        <p:strVal val="visible"/>
                                      </p:to>
                                    </p:set>
                                    <p:animEffect transition="in" filter="wipe(left)">
                                      <p:cBhvr>
                                        <p:cTn id="17" dur="500"/>
                                        <p:tgtEl>
                                          <p:spTgt spid="2826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2635"/>
                                        </p:tgtEl>
                                        <p:attrNameLst>
                                          <p:attrName>style.visibility</p:attrName>
                                        </p:attrNameLst>
                                      </p:cBhvr>
                                      <p:to>
                                        <p:strVal val="visible"/>
                                      </p:to>
                                    </p:set>
                                    <p:animEffect transition="in" filter="wipe(left)">
                                      <p:cBhvr>
                                        <p:cTn id="22" dur="500"/>
                                        <p:tgtEl>
                                          <p:spTgt spid="282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2"/>
          <p:cNvSpPr>
            <a:spLocks noGrp="1"/>
          </p:cNvSpPr>
          <p:nvPr>
            <p:ph type="ftr" sz="quarter" idx="10"/>
          </p:nvPr>
        </p:nvSpPr>
        <p:spPr/>
        <p:txBody>
          <a:bodyPr/>
          <a:lstStyle/>
          <a:p>
            <a:pPr>
              <a:defRPr/>
            </a:pPr>
            <a:r>
              <a:rPr lang="en-US"/>
              <a:t>Impacts</a:t>
            </a:r>
          </a:p>
        </p:txBody>
      </p:sp>
      <p:pic>
        <p:nvPicPr>
          <p:cNvPr id="9219" name="Picture 2" descr="MVC-476F"/>
          <p:cNvPicPr>
            <a:picLocks noChangeArrowheads="1"/>
          </p:cNvPicPr>
          <p:nvPr/>
        </p:nvPicPr>
        <p:blipFill>
          <a:blip r:embed="rId3"/>
          <a:srcRect t="6000"/>
          <a:stretch>
            <a:fillRect/>
          </a:stretch>
        </p:blipFill>
        <p:spPr bwMode="auto">
          <a:xfrm>
            <a:off x="1033463" y="2432050"/>
            <a:ext cx="3132137" cy="2271713"/>
          </a:xfrm>
          <a:prstGeom prst="rect">
            <a:avLst/>
          </a:prstGeom>
          <a:noFill/>
          <a:ln w="9525">
            <a:solidFill>
              <a:schemeClr val="tx1"/>
            </a:solidFill>
            <a:miter lim="800000"/>
            <a:headEnd/>
            <a:tailEnd/>
          </a:ln>
        </p:spPr>
      </p:pic>
      <p:sp>
        <p:nvSpPr>
          <p:cNvPr id="9220" name="Rectangle 3"/>
          <p:cNvSpPr>
            <a:spLocks noGrp="1" noChangeArrowheads="1"/>
          </p:cNvSpPr>
          <p:nvPr>
            <p:ph type="title"/>
          </p:nvPr>
        </p:nvSpPr>
        <p:spPr>
          <a:xfrm>
            <a:off x="879475" y="1030288"/>
            <a:ext cx="4764088" cy="828675"/>
          </a:xfrm>
        </p:spPr>
        <p:txBody>
          <a:bodyPr/>
          <a:lstStyle/>
          <a:p>
            <a:pPr eaLnBrk="1" hangingPunct="1"/>
            <a:r>
              <a:rPr lang="en-US" sz="3200" smtClean="0"/>
              <a:t>How does development pollute?</a:t>
            </a:r>
          </a:p>
        </p:txBody>
      </p:sp>
      <p:pic>
        <p:nvPicPr>
          <p:cNvPr id="9221" name="Picture 4" descr="dirty grate"/>
          <p:cNvPicPr>
            <a:picLocks noChangeArrowheads="1"/>
          </p:cNvPicPr>
          <p:nvPr/>
        </p:nvPicPr>
        <p:blipFill>
          <a:blip r:embed="rId4"/>
          <a:srcRect/>
          <a:stretch>
            <a:fillRect/>
          </a:stretch>
        </p:blipFill>
        <p:spPr bwMode="auto">
          <a:xfrm>
            <a:off x="5324475" y="2416175"/>
            <a:ext cx="1439863" cy="1477963"/>
          </a:xfrm>
          <a:prstGeom prst="rect">
            <a:avLst/>
          </a:prstGeom>
          <a:noFill/>
          <a:ln w="9525">
            <a:solidFill>
              <a:schemeClr val="tx1"/>
            </a:solidFill>
            <a:miter lim="800000"/>
            <a:headEnd/>
            <a:tailEnd/>
          </a:ln>
        </p:spPr>
      </p:pic>
      <p:pic>
        <p:nvPicPr>
          <p:cNvPr id="9222" name="Picture 6" descr="oil"/>
          <p:cNvPicPr>
            <a:picLocks noChangeAspect="1" noChangeArrowheads="1"/>
          </p:cNvPicPr>
          <p:nvPr/>
        </p:nvPicPr>
        <p:blipFill>
          <a:blip r:embed="rId5"/>
          <a:srcRect l="25055"/>
          <a:stretch>
            <a:fillRect/>
          </a:stretch>
        </p:blipFill>
        <p:spPr bwMode="auto">
          <a:xfrm>
            <a:off x="1757363" y="5022850"/>
            <a:ext cx="1601787" cy="1538288"/>
          </a:xfrm>
          <a:prstGeom prst="rect">
            <a:avLst/>
          </a:prstGeom>
          <a:noFill/>
          <a:ln w="9525">
            <a:solidFill>
              <a:schemeClr val="tx1"/>
            </a:solidFill>
            <a:miter lim="800000"/>
            <a:headEnd/>
            <a:tailEnd/>
          </a:ln>
        </p:spPr>
      </p:pic>
      <p:pic>
        <p:nvPicPr>
          <p:cNvPr id="9223" name="Picture 7" descr="tire2"/>
          <p:cNvPicPr>
            <a:picLocks noChangeAspect="1" noChangeArrowheads="1"/>
          </p:cNvPicPr>
          <p:nvPr/>
        </p:nvPicPr>
        <p:blipFill>
          <a:blip r:embed="rId6"/>
          <a:srcRect/>
          <a:stretch>
            <a:fillRect/>
          </a:stretch>
        </p:blipFill>
        <p:spPr bwMode="auto">
          <a:xfrm>
            <a:off x="6532563" y="344488"/>
            <a:ext cx="1503362" cy="1492250"/>
          </a:xfrm>
          <a:prstGeom prst="rect">
            <a:avLst/>
          </a:prstGeom>
          <a:noFill/>
          <a:ln w="9525">
            <a:solidFill>
              <a:schemeClr val="tx1"/>
            </a:solidFill>
            <a:miter lim="800000"/>
            <a:headEnd/>
            <a:tailEnd/>
          </a:ln>
        </p:spPr>
      </p:pic>
      <p:pic>
        <p:nvPicPr>
          <p:cNvPr id="9224" name="Picture 10" descr="royaloaksdev"/>
          <p:cNvPicPr>
            <a:picLocks noChangeAspect="1" noChangeArrowheads="1"/>
          </p:cNvPicPr>
          <p:nvPr/>
        </p:nvPicPr>
        <p:blipFill>
          <a:blip r:embed="rId7"/>
          <a:srcRect/>
          <a:stretch>
            <a:fillRect/>
          </a:stretch>
        </p:blipFill>
        <p:spPr bwMode="auto">
          <a:xfrm>
            <a:off x="4467225" y="4070350"/>
            <a:ext cx="3228975" cy="2424113"/>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4"/>
          <p:cNvSpPr>
            <a:spLocks noGrp="1"/>
          </p:cNvSpPr>
          <p:nvPr>
            <p:ph type="ftr" sz="quarter" idx="10"/>
          </p:nvPr>
        </p:nvSpPr>
        <p:spPr/>
        <p:txBody>
          <a:bodyPr/>
          <a:lstStyle/>
          <a:p>
            <a:pPr>
              <a:defRPr/>
            </a:pPr>
            <a:r>
              <a:rPr lang="en-US"/>
              <a:t>Impacts</a:t>
            </a:r>
          </a:p>
        </p:txBody>
      </p:sp>
      <p:pic>
        <p:nvPicPr>
          <p:cNvPr id="10243" name="Picture 10" descr="nrcsdev"/>
          <p:cNvPicPr>
            <a:picLocks noGrp="1" noChangeAspect="1" noChangeArrowheads="1"/>
          </p:cNvPicPr>
          <p:nvPr>
            <p:ph type="clipArt" sz="half" idx="2"/>
          </p:nvPr>
        </p:nvPicPr>
        <p:blipFill>
          <a:blip r:embed="rId3">
            <a:lum bright="26000" contrast="-46000"/>
          </a:blip>
          <a:srcRect/>
          <a:stretch>
            <a:fillRect/>
          </a:stretch>
        </p:blipFill>
        <p:spPr>
          <a:xfrm>
            <a:off x="1095375" y="2357438"/>
            <a:ext cx="6070600" cy="4338637"/>
          </a:xfrm>
          <a:solidFill>
            <a:schemeClr val="accent1">
              <a:alpha val="50195"/>
            </a:schemeClr>
          </a:solidFill>
          <a:ln>
            <a:solidFill>
              <a:schemeClr val="tx1"/>
            </a:solidFill>
          </a:ln>
        </p:spPr>
      </p:pic>
      <p:sp>
        <p:nvSpPr>
          <p:cNvPr id="10244" name="Rectangle 2"/>
          <p:cNvSpPr>
            <a:spLocks noGrp="1" noChangeArrowheads="1"/>
          </p:cNvSpPr>
          <p:nvPr>
            <p:ph type="title"/>
          </p:nvPr>
        </p:nvSpPr>
        <p:spPr>
          <a:xfrm>
            <a:off x="914400" y="1106488"/>
            <a:ext cx="8001000" cy="798512"/>
          </a:xfrm>
        </p:spPr>
        <p:txBody>
          <a:bodyPr/>
          <a:lstStyle/>
          <a:p>
            <a:pPr eaLnBrk="1" hangingPunct="1"/>
            <a:r>
              <a:rPr lang="en-US" smtClean="0"/>
              <a:t>Land development can cause…</a:t>
            </a:r>
          </a:p>
        </p:txBody>
      </p:sp>
      <p:sp>
        <p:nvSpPr>
          <p:cNvPr id="306188" name="Text Box 12"/>
          <p:cNvSpPr txBox="1">
            <a:spLocks noChangeArrowheads="1"/>
          </p:cNvSpPr>
          <p:nvPr/>
        </p:nvSpPr>
        <p:spPr bwMode="auto">
          <a:xfrm>
            <a:off x="1646238" y="2924175"/>
            <a:ext cx="1666875" cy="1076325"/>
          </a:xfrm>
          <a:prstGeom prst="rect">
            <a:avLst/>
          </a:prstGeom>
          <a:solidFill>
            <a:schemeClr val="tx1"/>
          </a:solidFill>
          <a:ln w="9525">
            <a:solidFill>
              <a:schemeClr val="tx1"/>
            </a:solidFill>
            <a:miter lim="800000"/>
            <a:headEnd/>
            <a:tailEnd/>
          </a:ln>
          <a:effectLst/>
        </p:spPr>
        <p:txBody>
          <a:bodyPr>
            <a:spAutoFit/>
          </a:bodyPr>
          <a:lstStyle/>
          <a:p>
            <a:pPr algn="ctr">
              <a:spcBef>
                <a:spcPct val="50000"/>
              </a:spcBef>
              <a:defRPr/>
            </a:pPr>
            <a:r>
              <a:rPr lang="en-US" sz="3200">
                <a:solidFill>
                  <a:srgbClr val="FFFFFF"/>
                </a:solidFill>
                <a:effectLst>
                  <a:outerShdw blurRad="38100" dist="38100" dir="2700000" algn="tl">
                    <a:srgbClr val="000000"/>
                  </a:outerShdw>
                </a:effectLst>
              </a:rPr>
              <a:t>Polluted water</a:t>
            </a:r>
          </a:p>
        </p:txBody>
      </p:sp>
      <p:sp>
        <p:nvSpPr>
          <p:cNvPr id="306189" name="Text Box 13"/>
          <p:cNvSpPr txBox="1">
            <a:spLocks noChangeArrowheads="1"/>
          </p:cNvSpPr>
          <p:nvPr/>
        </p:nvSpPr>
        <p:spPr bwMode="auto">
          <a:xfrm>
            <a:off x="4081463" y="2838450"/>
            <a:ext cx="2763837" cy="1563688"/>
          </a:xfrm>
          <a:prstGeom prst="rect">
            <a:avLst/>
          </a:prstGeom>
          <a:solidFill>
            <a:schemeClr val="tx1"/>
          </a:solidFill>
          <a:ln w="9525">
            <a:solidFill>
              <a:schemeClr val="tx1"/>
            </a:solidFill>
            <a:miter lim="800000"/>
            <a:headEnd/>
            <a:tailEnd/>
          </a:ln>
          <a:effectLst/>
        </p:spPr>
        <p:txBody>
          <a:bodyPr>
            <a:spAutoFit/>
          </a:bodyPr>
          <a:lstStyle/>
          <a:p>
            <a:pPr algn="ctr">
              <a:spcBef>
                <a:spcPct val="50000"/>
              </a:spcBef>
              <a:defRPr/>
            </a:pPr>
            <a:r>
              <a:rPr lang="en-US" sz="3200">
                <a:solidFill>
                  <a:srgbClr val="FFFFFF"/>
                </a:solidFill>
                <a:effectLst>
                  <a:outerShdw blurRad="38100" dist="38100" dir="2700000" algn="tl">
                    <a:srgbClr val="000000"/>
                  </a:outerShdw>
                </a:effectLst>
              </a:rPr>
              <a:t>Loss of fish and wildlife habitat</a:t>
            </a:r>
          </a:p>
        </p:txBody>
      </p:sp>
      <p:sp>
        <p:nvSpPr>
          <p:cNvPr id="306190" name="Text Box 14"/>
          <p:cNvSpPr txBox="1">
            <a:spLocks noChangeArrowheads="1"/>
          </p:cNvSpPr>
          <p:nvPr/>
        </p:nvSpPr>
        <p:spPr bwMode="auto">
          <a:xfrm>
            <a:off x="2641600" y="4805363"/>
            <a:ext cx="1970088" cy="1563687"/>
          </a:xfrm>
          <a:prstGeom prst="rect">
            <a:avLst/>
          </a:prstGeom>
          <a:solidFill>
            <a:schemeClr val="tx1"/>
          </a:solidFill>
          <a:ln w="9525">
            <a:solidFill>
              <a:schemeClr val="tx1"/>
            </a:solidFill>
            <a:miter lim="800000"/>
            <a:headEnd/>
            <a:tailEnd/>
          </a:ln>
          <a:effectLst/>
        </p:spPr>
        <p:txBody>
          <a:bodyPr>
            <a:spAutoFit/>
          </a:bodyPr>
          <a:lstStyle/>
          <a:p>
            <a:pPr algn="ctr">
              <a:spcBef>
                <a:spcPct val="50000"/>
              </a:spcBef>
              <a:defRPr/>
            </a:pPr>
            <a:r>
              <a:rPr lang="en-US" sz="3200">
                <a:solidFill>
                  <a:schemeClr val="bg1"/>
                </a:solidFill>
                <a:effectLst>
                  <a:outerShdw blurRad="38100" dist="38100" dir="2700000" algn="tl">
                    <a:srgbClr val="000000"/>
                  </a:outerShdw>
                </a:effectLst>
              </a:rPr>
              <a:t>Altered  water flows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6188"/>
                                        </p:tgtEl>
                                        <p:attrNameLst>
                                          <p:attrName>style.visibility</p:attrName>
                                        </p:attrNameLst>
                                      </p:cBhvr>
                                      <p:to>
                                        <p:strVal val="visible"/>
                                      </p:to>
                                    </p:set>
                                    <p:anim calcmode="lin" valueType="num">
                                      <p:cBhvr additive="base">
                                        <p:cTn id="7" dur="500" fill="hold"/>
                                        <p:tgtEl>
                                          <p:spTgt spid="306188"/>
                                        </p:tgtEl>
                                        <p:attrNameLst>
                                          <p:attrName>ppt_x</p:attrName>
                                        </p:attrNameLst>
                                      </p:cBhvr>
                                      <p:tavLst>
                                        <p:tav tm="0">
                                          <p:val>
                                            <p:strVal val="0-#ppt_w/2"/>
                                          </p:val>
                                        </p:tav>
                                        <p:tav tm="100000">
                                          <p:val>
                                            <p:strVal val="#ppt_x"/>
                                          </p:val>
                                        </p:tav>
                                      </p:tavLst>
                                    </p:anim>
                                    <p:anim calcmode="lin" valueType="num">
                                      <p:cBhvr additive="base">
                                        <p:cTn id="8" dur="500" fill="hold"/>
                                        <p:tgtEl>
                                          <p:spTgt spid="30618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6189"/>
                                        </p:tgtEl>
                                        <p:attrNameLst>
                                          <p:attrName>style.visibility</p:attrName>
                                        </p:attrNameLst>
                                      </p:cBhvr>
                                      <p:to>
                                        <p:strVal val="visible"/>
                                      </p:to>
                                    </p:set>
                                    <p:anim calcmode="lin" valueType="num">
                                      <p:cBhvr additive="base">
                                        <p:cTn id="13" dur="500" fill="hold"/>
                                        <p:tgtEl>
                                          <p:spTgt spid="306189"/>
                                        </p:tgtEl>
                                        <p:attrNameLst>
                                          <p:attrName>ppt_x</p:attrName>
                                        </p:attrNameLst>
                                      </p:cBhvr>
                                      <p:tavLst>
                                        <p:tav tm="0">
                                          <p:val>
                                            <p:strVal val="0-#ppt_w/2"/>
                                          </p:val>
                                        </p:tav>
                                        <p:tav tm="100000">
                                          <p:val>
                                            <p:strVal val="#ppt_x"/>
                                          </p:val>
                                        </p:tav>
                                      </p:tavLst>
                                    </p:anim>
                                    <p:anim calcmode="lin" valueType="num">
                                      <p:cBhvr additive="base">
                                        <p:cTn id="14" dur="500" fill="hold"/>
                                        <p:tgtEl>
                                          <p:spTgt spid="30618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6190"/>
                                        </p:tgtEl>
                                        <p:attrNameLst>
                                          <p:attrName>style.visibility</p:attrName>
                                        </p:attrNameLst>
                                      </p:cBhvr>
                                      <p:to>
                                        <p:strVal val="visible"/>
                                      </p:to>
                                    </p:set>
                                    <p:anim calcmode="lin" valueType="num">
                                      <p:cBhvr additive="base">
                                        <p:cTn id="19" dur="500" fill="hold"/>
                                        <p:tgtEl>
                                          <p:spTgt spid="306190"/>
                                        </p:tgtEl>
                                        <p:attrNameLst>
                                          <p:attrName>ppt_x</p:attrName>
                                        </p:attrNameLst>
                                      </p:cBhvr>
                                      <p:tavLst>
                                        <p:tav tm="0">
                                          <p:val>
                                            <p:strVal val="0-#ppt_w/2"/>
                                          </p:val>
                                        </p:tav>
                                        <p:tav tm="100000">
                                          <p:val>
                                            <p:strVal val="#ppt_x"/>
                                          </p:val>
                                        </p:tav>
                                      </p:tavLst>
                                    </p:anim>
                                    <p:anim calcmode="lin" valueType="num">
                                      <p:cBhvr additive="base">
                                        <p:cTn id="20" dur="500" fill="hold"/>
                                        <p:tgtEl>
                                          <p:spTgt spid="3061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88" grpId="0" animBg="1" autoUpdateAnimBg="0"/>
      <p:bldP spid="306189" grpId="0" animBg="1" autoUpdateAnimBg="0"/>
      <p:bldP spid="306190"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3"/>
          <p:cNvSpPr>
            <a:spLocks noGrp="1"/>
          </p:cNvSpPr>
          <p:nvPr>
            <p:ph type="ftr" sz="quarter" idx="10"/>
          </p:nvPr>
        </p:nvSpPr>
        <p:spPr/>
        <p:txBody>
          <a:bodyPr/>
          <a:lstStyle/>
          <a:p>
            <a:pPr>
              <a:defRPr/>
            </a:pPr>
            <a:r>
              <a:rPr lang="en-US"/>
              <a:t>Impacts</a:t>
            </a:r>
          </a:p>
        </p:txBody>
      </p:sp>
      <p:sp>
        <p:nvSpPr>
          <p:cNvPr id="11267" name="Rectangle 2"/>
          <p:cNvSpPr>
            <a:spLocks noGrp="1" noChangeArrowheads="1"/>
          </p:cNvSpPr>
          <p:nvPr>
            <p:ph type="title"/>
          </p:nvPr>
        </p:nvSpPr>
        <p:spPr>
          <a:xfrm>
            <a:off x="914400" y="1104900"/>
            <a:ext cx="8001000" cy="800100"/>
          </a:xfrm>
        </p:spPr>
        <p:txBody>
          <a:bodyPr/>
          <a:lstStyle/>
          <a:p>
            <a:pPr eaLnBrk="1" hangingPunct="1"/>
            <a:r>
              <a:rPr lang="en-US" smtClean="0"/>
              <a:t>Types of water pollution </a:t>
            </a:r>
          </a:p>
        </p:txBody>
      </p:sp>
      <p:sp>
        <p:nvSpPr>
          <p:cNvPr id="11268" name="Rectangle 3"/>
          <p:cNvSpPr>
            <a:spLocks noGrp="1" noChangeArrowheads="1"/>
          </p:cNvSpPr>
          <p:nvPr>
            <p:ph type="body" idx="1"/>
          </p:nvPr>
        </p:nvSpPr>
        <p:spPr>
          <a:xfrm>
            <a:off x="882650" y="2503488"/>
            <a:ext cx="4021138" cy="3825875"/>
          </a:xfrm>
        </p:spPr>
        <p:txBody>
          <a:bodyPr/>
          <a:lstStyle/>
          <a:p>
            <a:pPr eaLnBrk="1" hangingPunct="1">
              <a:lnSpc>
                <a:spcPct val="90000"/>
              </a:lnSpc>
              <a:buClrTx/>
            </a:pPr>
            <a:r>
              <a:rPr lang="en-US" smtClean="0"/>
              <a:t>Point source</a:t>
            </a:r>
          </a:p>
          <a:p>
            <a:pPr lvl="1" eaLnBrk="1" hangingPunct="1">
              <a:lnSpc>
                <a:spcPct val="90000"/>
              </a:lnSpc>
              <a:buClrTx/>
            </a:pPr>
            <a:r>
              <a:rPr lang="en-US" sz="2000" smtClean="0"/>
              <a:t>Industrial outflow</a:t>
            </a:r>
          </a:p>
          <a:p>
            <a:pPr eaLnBrk="1" hangingPunct="1">
              <a:lnSpc>
                <a:spcPct val="90000"/>
              </a:lnSpc>
              <a:buClrTx/>
            </a:pPr>
            <a:endParaRPr lang="en-US" smtClean="0"/>
          </a:p>
          <a:p>
            <a:pPr eaLnBrk="1" hangingPunct="1">
              <a:lnSpc>
                <a:spcPct val="90000"/>
              </a:lnSpc>
              <a:buClrTx/>
            </a:pPr>
            <a:r>
              <a:rPr lang="en-US" smtClean="0"/>
              <a:t> Non-point source</a:t>
            </a:r>
            <a:r>
              <a:rPr lang="en-US" sz="2400" smtClean="0"/>
              <a:t> </a:t>
            </a:r>
            <a:endParaRPr lang="en-US" sz="2400" smtClean="0">
              <a:solidFill>
                <a:srgbClr val="FF0000"/>
              </a:solidFill>
            </a:endParaRPr>
          </a:p>
          <a:p>
            <a:pPr lvl="1" eaLnBrk="1" hangingPunct="1">
              <a:lnSpc>
                <a:spcPct val="90000"/>
              </a:lnSpc>
              <a:buClrTx/>
            </a:pPr>
            <a:r>
              <a:rPr lang="en-US" sz="2000" smtClean="0"/>
              <a:t>“Polluted runoff”</a:t>
            </a:r>
          </a:p>
          <a:p>
            <a:pPr lvl="1" eaLnBrk="1" hangingPunct="1">
              <a:lnSpc>
                <a:spcPct val="90000"/>
              </a:lnSpc>
              <a:buClrTx/>
            </a:pPr>
            <a:r>
              <a:rPr lang="en-US" sz="2000" smtClean="0"/>
              <a:t>“Diffuse pollution”</a:t>
            </a:r>
          </a:p>
          <a:p>
            <a:pPr lvl="1" eaLnBrk="1" hangingPunct="1">
              <a:lnSpc>
                <a:spcPct val="90000"/>
              </a:lnSpc>
              <a:buClrTx/>
            </a:pPr>
            <a:r>
              <a:rPr lang="en-US" sz="2000" smtClean="0"/>
              <a:t>“Runoff pollution”</a:t>
            </a:r>
          </a:p>
          <a:p>
            <a:pPr eaLnBrk="1" hangingPunct="1">
              <a:spcBef>
                <a:spcPct val="50000"/>
              </a:spcBef>
              <a:buClrTx/>
              <a:buSzTx/>
              <a:buFontTx/>
              <a:buNone/>
            </a:pPr>
            <a:endParaRPr lang="en-US" sz="2400" smtClean="0">
              <a:latin typeface="Times New Roman" pitchFamily="18" charset="0"/>
            </a:endParaRPr>
          </a:p>
          <a:p>
            <a:pPr eaLnBrk="1" hangingPunct="1">
              <a:spcBef>
                <a:spcPct val="50000"/>
              </a:spcBef>
              <a:buClrTx/>
              <a:buSzTx/>
              <a:buFontTx/>
              <a:buNone/>
            </a:pPr>
            <a:endParaRPr lang="en-US" smtClean="0"/>
          </a:p>
        </p:txBody>
      </p:sp>
      <p:pic>
        <p:nvPicPr>
          <p:cNvPr id="11269" name="Picture 4" descr="epapollutedriverbig"/>
          <p:cNvPicPr>
            <a:picLocks noChangeAspect="1" noChangeArrowheads="1"/>
          </p:cNvPicPr>
          <p:nvPr/>
        </p:nvPicPr>
        <p:blipFill>
          <a:blip r:embed="rId3"/>
          <a:srcRect l="3960" t="2667"/>
          <a:stretch>
            <a:fillRect/>
          </a:stretch>
        </p:blipFill>
        <p:spPr bwMode="auto">
          <a:xfrm>
            <a:off x="4711700" y="2400300"/>
            <a:ext cx="2841625" cy="427513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2"/>
          <p:cNvSpPr>
            <a:spLocks noGrp="1"/>
          </p:cNvSpPr>
          <p:nvPr>
            <p:ph type="ftr" sz="quarter" idx="10"/>
          </p:nvPr>
        </p:nvSpPr>
        <p:spPr/>
        <p:txBody>
          <a:bodyPr/>
          <a:lstStyle/>
          <a:p>
            <a:pPr>
              <a:defRPr/>
            </a:pPr>
            <a:r>
              <a:rPr lang="en-US"/>
              <a:t>Impacts</a:t>
            </a:r>
          </a:p>
        </p:txBody>
      </p:sp>
      <p:pic>
        <p:nvPicPr>
          <p:cNvPr id="12291" name="Picture 18" descr="algagrowth"/>
          <p:cNvPicPr>
            <a:picLocks noChangeAspect="1" noChangeArrowheads="1"/>
          </p:cNvPicPr>
          <p:nvPr/>
        </p:nvPicPr>
        <p:blipFill>
          <a:blip r:embed="rId3"/>
          <a:srcRect/>
          <a:stretch>
            <a:fillRect/>
          </a:stretch>
        </p:blipFill>
        <p:spPr bwMode="auto">
          <a:xfrm>
            <a:off x="1012825" y="2325688"/>
            <a:ext cx="6661150" cy="4306887"/>
          </a:xfrm>
          <a:prstGeom prst="rect">
            <a:avLst/>
          </a:prstGeom>
          <a:noFill/>
          <a:ln w="9525">
            <a:solidFill>
              <a:schemeClr val="tx1"/>
            </a:solidFill>
            <a:miter lim="800000"/>
            <a:headEnd/>
            <a:tailEnd/>
          </a:ln>
        </p:spPr>
      </p:pic>
      <p:sp>
        <p:nvSpPr>
          <p:cNvPr id="154630" name="AutoShape 6"/>
          <p:cNvSpPr>
            <a:spLocks noChangeArrowheads="1"/>
          </p:cNvSpPr>
          <p:nvPr/>
        </p:nvSpPr>
        <p:spPr bwMode="auto">
          <a:xfrm>
            <a:off x="1068388" y="4217988"/>
            <a:ext cx="4538662" cy="501650"/>
          </a:xfrm>
          <a:prstGeom prst="roundRect">
            <a:avLst>
              <a:gd name="adj" fmla="val 16667"/>
            </a:avLst>
          </a:prstGeom>
          <a:gradFill rotWithShape="0">
            <a:gsLst>
              <a:gs pos="0">
                <a:srgbClr val="FFEFDF"/>
              </a:gs>
              <a:gs pos="100000">
                <a:srgbClr val="FFE1C3"/>
              </a:gs>
            </a:gsLst>
            <a:path path="shape">
              <a:fillToRect l="50000" t="50000" r="50000" b="50000"/>
            </a:path>
          </a:gradFill>
          <a:ln w="9525">
            <a:solidFill>
              <a:schemeClr val="tx1"/>
            </a:solidFill>
            <a:round/>
            <a:headEnd/>
            <a:tailEnd/>
          </a:ln>
        </p:spPr>
        <p:txBody>
          <a:bodyPr wrap="none" anchor="ctr"/>
          <a:lstStyle/>
          <a:p>
            <a:pPr eaLnBrk="0" hangingPunct="0"/>
            <a:r>
              <a:rPr lang="en-US" sz="2800" b="1">
                <a:latin typeface="Garamond" pitchFamily="18" charset="0"/>
              </a:rPr>
              <a:t>Oil &amp; grease contamination</a:t>
            </a:r>
          </a:p>
        </p:txBody>
      </p:sp>
      <p:sp>
        <p:nvSpPr>
          <p:cNvPr id="154631" name="AutoShape 7"/>
          <p:cNvSpPr>
            <a:spLocks noChangeArrowheads="1"/>
          </p:cNvSpPr>
          <p:nvPr/>
        </p:nvSpPr>
        <p:spPr bwMode="auto">
          <a:xfrm>
            <a:off x="1044575" y="3581400"/>
            <a:ext cx="4537075" cy="522288"/>
          </a:xfrm>
          <a:prstGeom prst="roundRect">
            <a:avLst>
              <a:gd name="adj" fmla="val 16667"/>
            </a:avLst>
          </a:prstGeom>
          <a:gradFill rotWithShape="0">
            <a:gsLst>
              <a:gs pos="0">
                <a:srgbClr val="FFEDDC"/>
              </a:gs>
              <a:gs pos="100000">
                <a:srgbClr val="FFE1C3"/>
              </a:gs>
            </a:gsLst>
            <a:path path="shape">
              <a:fillToRect l="50000" t="50000" r="50000" b="50000"/>
            </a:path>
          </a:gradFill>
          <a:ln w="9525">
            <a:solidFill>
              <a:schemeClr val="tx1"/>
            </a:solidFill>
            <a:round/>
            <a:headEnd/>
            <a:tailEnd/>
          </a:ln>
        </p:spPr>
        <p:txBody>
          <a:bodyPr wrap="none" anchor="ctr"/>
          <a:lstStyle/>
          <a:p>
            <a:pPr eaLnBrk="0" hangingPunct="0"/>
            <a:r>
              <a:rPr lang="en-US" sz="2800" b="1">
                <a:latin typeface="Garamond" pitchFamily="18" charset="0"/>
              </a:rPr>
              <a:t>Heavy metal contamination</a:t>
            </a:r>
          </a:p>
        </p:txBody>
      </p:sp>
      <p:sp>
        <p:nvSpPr>
          <p:cNvPr id="12294" name="Rectangle 8"/>
          <p:cNvSpPr>
            <a:spLocks noGrp="1" noChangeArrowheads="1"/>
          </p:cNvSpPr>
          <p:nvPr>
            <p:ph type="title"/>
          </p:nvPr>
        </p:nvSpPr>
        <p:spPr>
          <a:xfrm>
            <a:off x="801688" y="1060450"/>
            <a:ext cx="8001000" cy="792163"/>
          </a:xfrm>
        </p:spPr>
        <p:txBody>
          <a:bodyPr/>
          <a:lstStyle/>
          <a:p>
            <a:pPr eaLnBrk="1" hangingPunct="1"/>
            <a:r>
              <a:rPr lang="en-US" sz="3200" smtClean="0"/>
              <a:t>Chemical components of pollution</a:t>
            </a:r>
          </a:p>
        </p:txBody>
      </p:sp>
      <p:sp>
        <p:nvSpPr>
          <p:cNvPr id="154634" name="AutoShape 10"/>
          <p:cNvSpPr>
            <a:spLocks noChangeArrowheads="1"/>
          </p:cNvSpPr>
          <p:nvPr/>
        </p:nvSpPr>
        <p:spPr bwMode="auto">
          <a:xfrm>
            <a:off x="1062038" y="4832350"/>
            <a:ext cx="6142037" cy="530225"/>
          </a:xfrm>
          <a:prstGeom prst="roundRect">
            <a:avLst>
              <a:gd name="adj" fmla="val 16667"/>
            </a:avLst>
          </a:prstGeom>
          <a:gradFill rotWithShape="0">
            <a:gsLst>
              <a:gs pos="0">
                <a:srgbClr val="FFF0E1"/>
              </a:gs>
              <a:gs pos="100000">
                <a:srgbClr val="FFE1C3"/>
              </a:gs>
            </a:gsLst>
            <a:path path="shape">
              <a:fillToRect l="50000" t="50000" r="50000" b="50000"/>
            </a:path>
          </a:gradFill>
          <a:ln w="9525">
            <a:solidFill>
              <a:schemeClr val="tx1"/>
            </a:solidFill>
            <a:round/>
            <a:headEnd/>
            <a:tailEnd/>
          </a:ln>
        </p:spPr>
        <p:txBody>
          <a:bodyPr wrap="none" anchor="ctr"/>
          <a:lstStyle/>
          <a:p>
            <a:pPr eaLnBrk="0" hangingPunct="0"/>
            <a:r>
              <a:rPr lang="en-US" sz="2800" b="1">
                <a:latin typeface="Garamond" pitchFamily="18" charset="0"/>
              </a:rPr>
              <a:t>Pesticide &amp; herbicide contamination</a:t>
            </a:r>
          </a:p>
        </p:txBody>
      </p:sp>
      <p:sp>
        <p:nvSpPr>
          <p:cNvPr id="154636" name="AutoShape 12"/>
          <p:cNvSpPr>
            <a:spLocks noChangeArrowheads="1"/>
          </p:cNvSpPr>
          <p:nvPr/>
        </p:nvSpPr>
        <p:spPr bwMode="auto">
          <a:xfrm>
            <a:off x="1044575" y="3038475"/>
            <a:ext cx="4410075" cy="468313"/>
          </a:xfrm>
          <a:prstGeom prst="roundRect">
            <a:avLst>
              <a:gd name="adj" fmla="val 16667"/>
            </a:avLst>
          </a:prstGeom>
          <a:gradFill rotWithShape="0">
            <a:gsLst>
              <a:gs pos="0">
                <a:srgbClr val="FFF0E1"/>
              </a:gs>
              <a:gs pos="100000">
                <a:srgbClr val="FFE1C3"/>
              </a:gs>
            </a:gsLst>
            <a:path path="shape">
              <a:fillToRect l="50000" t="50000" r="50000" b="50000"/>
            </a:path>
          </a:gradFill>
          <a:ln w="9525">
            <a:solidFill>
              <a:schemeClr val="tx1"/>
            </a:solidFill>
            <a:round/>
            <a:headEnd/>
            <a:tailEnd/>
          </a:ln>
        </p:spPr>
        <p:txBody>
          <a:bodyPr wrap="none" anchor="ctr"/>
          <a:lstStyle/>
          <a:p>
            <a:pPr eaLnBrk="0" hangingPunct="0"/>
            <a:r>
              <a:rPr lang="en-US" sz="2800" b="1">
                <a:latin typeface="Garamond" pitchFamily="18" charset="0"/>
              </a:rPr>
              <a:t>Increased harmful bacteria</a:t>
            </a:r>
          </a:p>
        </p:txBody>
      </p:sp>
      <p:sp>
        <p:nvSpPr>
          <p:cNvPr id="154637" name="AutoShape 13"/>
          <p:cNvSpPr>
            <a:spLocks noChangeArrowheads="1"/>
          </p:cNvSpPr>
          <p:nvPr/>
        </p:nvSpPr>
        <p:spPr bwMode="auto">
          <a:xfrm>
            <a:off x="1076325" y="2446338"/>
            <a:ext cx="3276600" cy="508000"/>
          </a:xfrm>
          <a:prstGeom prst="roundRect">
            <a:avLst>
              <a:gd name="adj" fmla="val 16667"/>
            </a:avLst>
          </a:prstGeom>
          <a:gradFill rotWithShape="0">
            <a:gsLst>
              <a:gs pos="0">
                <a:srgbClr val="FFF0E1"/>
              </a:gs>
              <a:gs pos="100000">
                <a:srgbClr val="FFE1C3"/>
              </a:gs>
            </a:gsLst>
            <a:path path="shape">
              <a:fillToRect l="50000" t="50000" r="50000" b="50000"/>
            </a:path>
          </a:gradFill>
          <a:ln w="9525">
            <a:solidFill>
              <a:schemeClr val="tx1"/>
            </a:solidFill>
            <a:round/>
            <a:headEnd/>
            <a:tailEnd/>
          </a:ln>
        </p:spPr>
        <p:txBody>
          <a:bodyPr wrap="none" anchor="ctr"/>
          <a:lstStyle/>
          <a:p>
            <a:pPr eaLnBrk="0" hangingPunct="0"/>
            <a:r>
              <a:rPr lang="en-US" sz="2800" b="1">
                <a:latin typeface="Garamond" pitchFamily="18" charset="0"/>
              </a:rPr>
              <a:t>Increased nutrients</a:t>
            </a:r>
          </a:p>
        </p:txBody>
      </p:sp>
      <p:sp>
        <p:nvSpPr>
          <p:cNvPr id="154641" name="AutoShape 17"/>
          <p:cNvSpPr>
            <a:spLocks noChangeArrowheads="1"/>
          </p:cNvSpPr>
          <p:nvPr/>
        </p:nvSpPr>
        <p:spPr bwMode="auto">
          <a:xfrm>
            <a:off x="1066800" y="5451475"/>
            <a:ext cx="6396038" cy="488950"/>
          </a:xfrm>
          <a:prstGeom prst="roundRect">
            <a:avLst>
              <a:gd name="adj" fmla="val 16667"/>
            </a:avLst>
          </a:prstGeom>
          <a:gradFill rotWithShape="0">
            <a:gsLst>
              <a:gs pos="0">
                <a:srgbClr val="FFF0E1"/>
              </a:gs>
              <a:gs pos="100000">
                <a:srgbClr val="FFE1C3"/>
              </a:gs>
            </a:gsLst>
            <a:path path="shape">
              <a:fillToRect l="50000" t="50000" r="50000" b="50000"/>
            </a:path>
          </a:gradFill>
          <a:ln w="9525">
            <a:solidFill>
              <a:schemeClr val="tx1"/>
            </a:solidFill>
            <a:round/>
            <a:headEnd/>
            <a:tailEnd/>
          </a:ln>
        </p:spPr>
        <p:txBody>
          <a:bodyPr wrap="none" anchor="ctr"/>
          <a:lstStyle/>
          <a:p>
            <a:pPr eaLnBrk="0" hangingPunct="0"/>
            <a:r>
              <a:rPr lang="en-US" sz="2800" b="1">
                <a:latin typeface="Garamond" pitchFamily="18" charset="0"/>
              </a:rPr>
              <a:t>Increased oxygen demanding materials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4637"/>
                                        </p:tgtEl>
                                        <p:attrNameLst>
                                          <p:attrName>style.visibility</p:attrName>
                                        </p:attrNameLst>
                                      </p:cBhvr>
                                      <p:to>
                                        <p:strVal val="visible"/>
                                      </p:to>
                                    </p:set>
                                    <p:animEffect transition="in" filter="wipe(left)">
                                      <p:cBhvr>
                                        <p:cTn id="7" dur="500"/>
                                        <p:tgtEl>
                                          <p:spTgt spid="1546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4636"/>
                                        </p:tgtEl>
                                        <p:attrNameLst>
                                          <p:attrName>style.visibility</p:attrName>
                                        </p:attrNameLst>
                                      </p:cBhvr>
                                      <p:to>
                                        <p:strVal val="visible"/>
                                      </p:to>
                                    </p:set>
                                    <p:animEffect transition="in" filter="wipe(left)">
                                      <p:cBhvr>
                                        <p:cTn id="12" dur="500"/>
                                        <p:tgtEl>
                                          <p:spTgt spid="1546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4631"/>
                                        </p:tgtEl>
                                        <p:attrNameLst>
                                          <p:attrName>style.visibility</p:attrName>
                                        </p:attrNameLst>
                                      </p:cBhvr>
                                      <p:to>
                                        <p:strVal val="visible"/>
                                      </p:to>
                                    </p:set>
                                    <p:animEffect transition="in" filter="wipe(left)">
                                      <p:cBhvr>
                                        <p:cTn id="17" dur="500"/>
                                        <p:tgtEl>
                                          <p:spTgt spid="1546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4630"/>
                                        </p:tgtEl>
                                        <p:attrNameLst>
                                          <p:attrName>style.visibility</p:attrName>
                                        </p:attrNameLst>
                                      </p:cBhvr>
                                      <p:to>
                                        <p:strVal val="visible"/>
                                      </p:to>
                                    </p:set>
                                    <p:animEffect transition="in" filter="wipe(left)">
                                      <p:cBhvr>
                                        <p:cTn id="22" dur="500"/>
                                        <p:tgtEl>
                                          <p:spTgt spid="1546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4634"/>
                                        </p:tgtEl>
                                        <p:attrNameLst>
                                          <p:attrName>style.visibility</p:attrName>
                                        </p:attrNameLst>
                                      </p:cBhvr>
                                      <p:to>
                                        <p:strVal val="visible"/>
                                      </p:to>
                                    </p:set>
                                    <p:animEffect transition="in" filter="wipe(left)">
                                      <p:cBhvr>
                                        <p:cTn id="27" dur="500"/>
                                        <p:tgtEl>
                                          <p:spTgt spid="1546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4641"/>
                                        </p:tgtEl>
                                        <p:attrNameLst>
                                          <p:attrName>style.visibility</p:attrName>
                                        </p:attrNameLst>
                                      </p:cBhvr>
                                      <p:to>
                                        <p:strVal val="visible"/>
                                      </p:to>
                                    </p:set>
                                    <p:animEffect transition="in" filter="wipe(left)">
                                      <p:cBhvr>
                                        <p:cTn id="32" dur="500"/>
                                        <p:tgtEl>
                                          <p:spTgt spid="154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30" grpId="0" animBg="1" autoUpdateAnimBg="0"/>
      <p:bldP spid="154631" grpId="0" animBg="1" autoUpdateAnimBg="0"/>
      <p:bldP spid="154634" grpId="0" animBg="1" autoUpdateAnimBg="0"/>
      <p:bldP spid="154636" grpId="0" animBg="1" autoUpdateAnimBg="0"/>
      <p:bldP spid="154637" grpId="0" animBg="1" autoUpdateAnimBg="0"/>
      <p:bldP spid="154641" grpId="0" animBg="1" autoUpdateAnimBg="0"/>
    </p:bldLst>
  </p:timing>
</p:sld>
</file>

<file path=ppt/theme/theme1.xml><?xml version="1.0" encoding="utf-8"?>
<a:theme xmlns:a="http://schemas.openxmlformats.org/drawingml/2006/main" name="Capsules">
  <a:themeElements>
    <a:clrScheme name="Capsules 2">
      <a:dk1>
        <a:srgbClr val="003366"/>
      </a:dk1>
      <a:lt1>
        <a:srgbClr val="FFFFFF"/>
      </a:lt1>
      <a:dk2>
        <a:srgbClr val="006666"/>
      </a:dk2>
      <a:lt2>
        <a:srgbClr val="003366"/>
      </a:lt2>
      <a:accent1>
        <a:srgbClr val="99CC99"/>
      </a:accent1>
      <a:accent2>
        <a:srgbClr val="33CCCC"/>
      </a:accent2>
      <a:accent3>
        <a:srgbClr val="FFFFFF"/>
      </a:accent3>
      <a:accent4>
        <a:srgbClr val="002A56"/>
      </a:accent4>
      <a:accent5>
        <a:srgbClr val="CAE2CA"/>
      </a:accent5>
      <a:accent6>
        <a:srgbClr val="2DB9B9"/>
      </a:accent6>
      <a:hlink>
        <a:srgbClr val="666699"/>
      </a:hlink>
      <a:folHlink>
        <a:srgbClr val="CC99FF"/>
      </a:folHlink>
    </a:clrScheme>
    <a:fontScheme name="Capsul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Capsules 1">
        <a:dk1>
          <a:srgbClr val="000066"/>
        </a:dk1>
        <a:lt1>
          <a:srgbClr val="FFFFEB"/>
        </a:lt1>
        <a:dk2>
          <a:srgbClr val="336699"/>
        </a:dk2>
        <a:lt2>
          <a:srgbClr val="FFFFEB"/>
        </a:lt2>
        <a:accent1>
          <a:srgbClr val="666699"/>
        </a:accent1>
        <a:accent2>
          <a:srgbClr val="99CCFF"/>
        </a:accent2>
        <a:accent3>
          <a:srgbClr val="ADB8CA"/>
        </a:accent3>
        <a:accent4>
          <a:srgbClr val="DADAC9"/>
        </a:accent4>
        <a:accent5>
          <a:srgbClr val="B8B8CA"/>
        </a:accent5>
        <a:accent6>
          <a:srgbClr val="8AB9E7"/>
        </a:accent6>
        <a:hlink>
          <a:srgbClr val="CCCCFF"/>
        </a:hlink>
        <a:folHlink>
          <a:srgbClr val="C68DFF"/>
        </a:folHlink>
      </a:clrScheme>
      <a:clrMap bg1="dk2" tx1="lt1" bg2="dk1" tx2="lt2" accent1="accent1" accent2="accent2" accent3="accent3" accent4="accent4" accent5="accent5" accent6="accent6" hlink="hlink" folHlink="folHlink"/>
    </a:extraClrScheme>
    <a:extraClrScheme>
      <a:clrScheme name="Capsules 2">
        <a:dk1>
          <a:srgbClr val="003366"/>
        </a:dk1>
        <a:lt1>
          <a:srgbClr val="FFFFFF"/>
        </a:lt1>
        <a:dk2>
          <a:srgbClr val="006666"/>
        </a:dk2>
        <a:lt2>
          <a:srgbClr val="003366"/>
        </a:lt2>
        <a:accent1>
          <a:srgbClr val="99CC99"/>
        </a:accent1>
        <a:accent2>
          <a:srgbClr val="33CCCC"/>
        </a:accent2>
        <a:accent3>
          <a:srgbClr val="FFFFFF"/>
        </a:accent3>
        <a:accent4>
          <a:srgbClr val="002A56"/>
        </a:accent4>
        <a:accent5>
          <a:srgbClr val="CAE2CA"/>
        </a:accent5>
        <a:accent6>
          <a:srgbClr val="2DB9B9"/>
        </a:accent6>
        <a:hlink>
          <a:srgbClr val="666699"/>
        </a:hlink>
        <a:folHlink>
          <a:srgbClr val="CC99FF"/>
        </a:folHlink>
      </a:clrScheme>
      <a:clrMap bg1="lt1" tx1="dk1" bg2="lt2" tx2="dk2" accent1="accent1" accent2="accent2" accent3="accent3" accent4="accent4" accent5="accent5" accent6="accent6" hlink="hlink" folHlink="folHlink"/>
    </a:extraClrScheme>
    <a:extraClrScheme>
      <a:clrScheme name="Capsules 3">
        <a:dk1>
          <a:srgbClr val="000000"/>
        </a:dk1>
        <a:lt1>
          <a:srgbClr val="FFFFFF"/>
        </a:lt1>
        <a:dk2>
          <a:srgbClr val="000000"/>
        </a:dk2>
        <a:lt2>
          <a:srgbClr val="5F5F5F"/>
        </a:lt2>
        <a:accent1>
          <a:srgbClr val="C0C0C0"/>
        </a:accent1>
        <a:accent2>
          <a:srgbClr val="808080"/>
        </a:accent2>
        <a:accent3>
          <a:srgbClr val="FFFFFF"/>
        </a:accent3>
        <a:accent4>
          <a:srgbClr val="000000"/>
        </a:accent4>
        <a:accent5>
          <a:srgbClr val="DCDCDC"/>
        </a:accent5>
        <a:accent6>
          <a:srgbClr val="737373"/>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Capsules 4">
        <a:dk1>
          <a:srgbClr val="000000"/>
        </a:dk1>
        <a:lt1>
          <a:srgbClr val="FFFFFF"/>
        </a:lt1>
        <a:dk2>
          <a:srgbClr val="9900CC"/>
        </a:dk2>
        <a:lt2>
          <a:srgbClr val="0033CC"/>
        </a:lt2>
        <a:accent1>
          <a:srgbClr val="FFCC66"/>
        </a:accent1>
        <a:accent2>
          <a:srgbClr val="33CC33"/>
        </a:accent2>
        <a:accent3>
          <a:srgbClr val="FFFFFF"/>
        </a:accent3>
        <a:accent4>
          <a:srgbClr val="000000"/>
        </a:accent4>
        <a:accent5>
          <a:srgbClr val="FFE2B8"/>
        </a:accent5>
        <a:accent6>
          <a:srgbClr val="2DB92D"/>
        </a:accent6>
        <a:hlink>
          <a:srgbClr val="9900CC"/>
        </a:hlink>
        <a:folHlink>
          <a:srgbClr val="9900CC"/>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Designs\Capsules.pot</Template>
  <TotalTime>8580</TotalTime>
  <Words>2261</Words>
  <Application>Microsoft PowerPoint</Application>
  <PresentationFormat>On-screen Show (4:3)</PresentationFormat>
  <Paragraphs>264</Paragraphs>
  <Slides>20</Slides>
  <Notes>19</Notes>
  <HiddenSlides>2</HiddenSlides>
  <MMClips>0</MMClips>
  <ScaleCrop>false</ScaleCrop>
  <HeadingPairs>
    <vt:vector size="8" baseType="variant">
      <vt:variant>
        <vt:lpstr>Theme</vt:lpstr>
      </vt:variant>
      <vt:variant>
        <vt:i4>1</vt:i4>
      </vt:variant>
      <vt:variant>
        <vt:lpstr>Embedded OLE Servers</vt:lpstr>
      </vt:variant>
      <vt:variant>
        <vt:i4>1</vt:i4>
      </vt:variant>
      <vt:variant>
        <vt:lpstr>Slide Titles</vt:lpstr>
      </vt:variant>
      <vt:variant>
        <vt:i4>20</vt:i4>
      </vt:variant>
      <vt:variant>
        <vt:lpstr>Custom Shows</vt:lpstr>
      </vt:variant>
      <vt:variant>
        <vt:i4>1</vt:i4>
      </vt:variant>
    </vt:vector>
  </HeadingPairs>
  <TitlesOfParts>
    <vt:vector size="23" baseType="lpstr">
      <vt:lpstr>Capsules</vt:lpstr>
      <vt:lpstr>Photo House</vt:lpstr>
      <vt:lpstr>Impacts of  Land Development on  Oregon’s Waters</vt:lpstr>
      <vt:lpstr>Understanding the problem</vt:lpstr>
      <vt:lpstr>Evidence of damage</vt:lpstr>
      <vt:lpstr>Loss of opportunities</vt:lpstr>
      <vt:lpstr>Looking at the whole watershed</vt:lpstr>
      <vt:lpstr>How does development pollute?</vt:lpstr>
      <vt:lpstr>Land development can cause…</vt:lpstr>
      <vt:lpstr>Types of water pollution </vt:lpstr>
      <vt:lpstr>Chemical components of pollution</vt:lpstr>
      <vt:lpstr>Physical components of pollution</vt:lpstr>
      <vt:lpstr>Impaired or destroyed fish and wildlife habitat</vt:lpstr>
      <vt:lpstr>Aquatic habitat: “Properly Functioning Conditions” </vt:lpstr>
      <vt:lpstr>Altered water flows</vt:lpstr>
      <vt:lpstr>Water balance</vt:lpstr>
      <vt:lpstr>Impervious surface cover as an indicator</vt:lpstr>
      <vt:lpstr>Natural ground cover</vt:lpstr>
      <vt:lpstr>Where do we stand?</vt:lpstr>
      <vt:lpstr>Prevention is possible</vt:lpstr>
      <vt:lpstr>Prevention works: taking action locally </vt:lpstr>
      <vt:lpstr>Slide 20</vt:lpstr>
      <vt:lpstr>Custom Show 1</vt:lpstr>
    </vt:vector>
  </TitlesOfParts>
  <Company>South Slough National Estuarine Research Reserve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Impacts of Land Development on Oregon's Waters</dc:title>
  <dc:subject>New and redevelopment affects water quality and aquatic habitat</dc:subject>
  <dc:creator>Beth Malouf, Coastal Information Specialist</dc:creator>
  <cp:lastModifiedBy>Keith Gilman</cp:lastModifiedBy>
  <cp:revision>362</cp:revision>
  <cp:lastPrinted>2001-04-18T23:26:46Z</cp:lastPrinted>
  <dcterms:created xsi:type="dcterms:W3CDTF">2000-12-02T00:24:06Z</dcterms:created>
  <dcterms:modified xsi:type="dcterms:W3CDTF">2010-11-29T19:27:14Z</dcterms:modified>
</cp:coreProperties>
</file>